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9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4" r:id="rId10"/>
    <p:sldId id="265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9031"/>
    <a:srgbClr val="00BDAC"/>
    <a:srgbClr val="00C0AA"/>
    <a:srgbClr val="D791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78" autoAdjust="0"/>
    <p:restoredTop sz="76499" autoAdjust="0"/>
  </p:normalViewPr>
  <p:slideViewPr>
    <p:cSldViewPr>
      <p:cViewPr varScale="1">
        <p:scale>
          <a:sx n="84" d="100"/>
          <a:sy n="84" d="100"/>
        </p:scale>
        <p:origin x="168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01290D-842D-48C9-90DA-B9ACA0C7ADC1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4E59BE-87FF-4A11-9EB5-42E70E369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2114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2099F0-976A-48DF-8027-C44D5F6F147F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915357-CA0C-4535-9D06-F7F3D45E3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03839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915357-CA0C-4535-9D06-F7F3D45E338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233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Employees involved in tasks such as; painting walls, hanging curtains, repairing vehicles raised on a lift, filing and lifting objects… are at risk for shoulder injuries due to excessive overhead work.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915357-CA0C-4535-9D06-F7F3D45E338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6572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After suffering one back injury, you are much more likely to experience another one later 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915357-CA0C-4535-9D06-F7F3D45E338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2656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Lifting is the most frequently mentioned cause of overexertion, resulting in at least half of all injuries.  Carrying was second followed by pushing.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915357-CA0C-4535-9D06-F7F3D45E338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6213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When you know that you are going to be doing a lot of lifting, spend 10 mins and do some stretching to prepare your body.</a:t>
            </a:r>
            <a:r>
              <a:rPr lang="en-US" baseline="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915357-CA0C-4535-9D06-F7F3D45E338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4696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Or raise the work by putting it on the table,</a:t>
            </a:r>
            <a:r>
              <a:rPr lang="en-US" baseline="0" dirty="0"/>
              <a:t> allowing you to stand instead.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915357-CA0C-4535-9D06-F7F3D45E338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5133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RS </a:t>
            </a:r>
            <a:r>
              <a:rPr lang="en-US" dirty="0" err="1"/>
              <a:t>SafetyTV</a:t>
            </a:r>
            <a:r>
              <a:rPr lang="en-US" dirty="0"/>
              <a:t> video -   https://www.youtube.com/watch?v=fw5qlfWEaeM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915357-CA0C-4535-9D06-F7F3D45E338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1848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Slow</a:t>
            </a:r>
            <a:r>
              <a:rPr lang="en-US" baseline="0" dirty="0"/>
              <a:t> Down – We find that rushing causes us to not follow the proper steps which can lead to accidents.</a:t>
            </a:r>
          </a:p>
          <a:p>
            <a:r>
              <a:rPr lang="en-US" baseline="0" dirty="0"/>
              <a:t>Mattress - A firmer mattress gives you better support and hopefully better rest.</a:t>
            </a:r>
          </a:p>
          <a:p>
            <a:r>
              <a:rPr lang="en-US" baseline="0" dirty="0"/>
              <a:t>Get in shape - We can all do a better job in this area.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915357-CA0C-4535-9D06-F7F3D45E338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1704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Any questions?  Thank you for coming today! </a:t>
            </a:r>
          </a:p>
          <a:p>
            <a:pPr eaLnBrk="1" hangingPunct="1">
              <a:spcBef>
                <a:spcPct val="0"/>
              </a:spcBef>
            </a:pPr>
            <a:endParaRPr lang="en-US" altLang="en-US" dirty="0"/>
          </a:p>
          <a:p>
            <a:pPr eaLnBrk="1" hangingPunct="1">
              <a:spcBef>
                <a:spcPct val="0"/>
              </a:spcBef>
            </a:pPr>
            <a:r>
              <a:rPr lang="en-US" altLang="en-US" dirty="0"/>
              <a:t>Additional information: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/>
              <a:t>http://www.distraction.gov/content/about-us/index.html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/>
              <a:t>http://www.textinganddrivingsafety.com/texting-and-driving-stats/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/>
              <a:t>http://www.nsc.org/safety_road/Distracted_Driving/Pages/DistractedDrivingResearchandStatistics.aspx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/>
              <a:t>http://www.cdc.gov/Motorvehiclesafety/Distracted_Driving/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/>
              <a:t>http://www.amazinginfographics.com/statistics-and-facts-about-the-dangers-of-distracted-driving/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/>
              <a:t>http://www.ghsa.org/html/publications/survey/distraction2013.html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915357-CA0C-4535-9D06-F7F3D45E338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163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-1"/>
            <a:ext cx="9144000" cy="6050281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9184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Overexertion</a:t>
            </a:r>
            <a:endParaRPr lang="en-US" altLang="en-US" dirty="0"/>
          </a:p>
        </p:txBody>
      </p:sp>
      <p:sp>
        <p:nvSpPr>
          <p:cNvPr id="29184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5BCF8CD-C831-4556-89E0-676649C75C18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173255"/>
            <a:ext cx="1066800" cy="532345"/>
          </a:xfrm>
          <a:prstGeom prst="rect">
            <a:avLst/>
          </a:prstGeom>
        </p:spPr>
      </p:pic>
      <p:sp>
        <p:nvSpPr>
          <p:cNvPr id="17" name="Picture Placeholder 8"/>
          <p:cNvSpPr>
            <a:spLocks noGrp="1" noChangeAspect="1"/>
          </p:cNvSpPr>
          <p:nvPr>
            <p:ph type="pic" sz="quarter" idx="13"/>
          </p:nvPr>
        </p:nvSpPr>
        <p:spPr>
          <a:xfrm>
            <a:off x="722313" y="3505200"/>
            <a:ext cx="2587752" cy="2286000"/>
          </a:xfrm>
          <a:ln w="9525">
            <a:solidFill>
              <a:schemeClr val="tx1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Picture Placeholder 8"/>
          <p:cNvSpPr>
            <a:spLocks noGrp="1" noChangeAspect="1"/>
          </p:cNvSpPr>
          <p:nvPr>
            <p:ph type="pic" sz="quarter" idx="14"/>
          </p:nvPr>
        </p:nvSpPr>
        <p:spPr>
          <a:xfrm>
            <a:off x="3314637" y="3505200"/>
            <a:ext cx="2587752" cy="2286000"/>
          </a:xfrm>
          <a:ln w="9525">
            <a:solidFill>
              <a:schemeClr val="tx1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9" name="Picture Placeholder 8"/>
          <p:cNvSpPr>
            <a:spLocks noGrp="1" noChangeAspect="1"/>
          </p:cNvSpPr>
          <p:nvPr>
            <p:ph type="pic" sz="quarter" idx="15"/>
          </p:nvPr>
        </p:nvSpPr>
        <p:spPr>
          <a:xfrm>
            <a:off x="5906961" y="3505200"/>
            <a:ext cx="2587752" cy="2286000"/>
          </a:xfrm>
          <a:ln w="9525">
            <a:solidFill>
              <a:schemeClr val="tx1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idx="1"/>
          </p:nvPr>
        </p:nvSpPr>
        <p:spPr>
          <a:xfrm>
            <a:off x="722313" y="1143000"/>
            <a:ext cx="7772400" cy="9779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78B9115-A0D3-4ABC-9DF2-8B9541B3F550}"/>
              </a:ext>
            </a:extLst>
          </p:cNvPr>
          <p:cNvGrpSpPr/>
          <p:nvPr userDrawn="1"/>
        </p:nvGrpSpPr>
        <p:grpSpPr>
          <a:xfrm>
            <a:off x="0" y="6050280"/>
            <a:ext cx="9144000" cy="0"/>
            <a:chOff x="0" y="5791200"/>
            <a:chExt cx="9144000" cy="0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3C70DFC-6385-4898-9F92-119376298791}"/>
                </a:ext>
              </a:extLst>
            </p:cNvPr>
            <p:cNvCxnSpPr>
              <a:cxnSpLocks/>
            </p:cNvCxnSpPr>
            <p:nvPr userDrawn="1"/>
          </p:nvCxnSpPr>
          <p:spPr bwMode="auto">
            <a:xfrm>
              <a:off x="0" y="5791200"/>
              <a:ext cx="4648200" cy="0"/>
            </a:xfrm>
            <a:prstGeom prst="line">
              <a:avLst/>
            </a:prstGeom>
            <a:ln w="31750">
              <a:solidFill>
                <a:srgbClr val="00BDAC"/>
              </a:solidFill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CF74F511-9329-428B-817E-115A923E609A}"/>
                </a:ext>
              </a:extLst>
            </p:cNvPr>
            <p:cNvCxnSpPr>
              <a:cxnSpLocks/>
            </p:cNvCxnSpPr>
            <p:nvPr userDrawn="1"/>
          </p:nvCxnSpPr>
          <p:spPr bwMode="auto">
            <a:xfrm>
              <a:off x="4648200" y="5791200"/>
              <a:ext cx="2971800" cy="0"/>
            </a:xfrm>
            <a:prstGeom prst="line">
              <a:avLst/>
            </a:prstGeom>
            <a:ln w="31750">
              <a:solidFill>
                <a:srgbClr val="DA9031"/>
              </a:solidFill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45D6819-69DE-4C13-9129-50BABCA32071}"/>
                </a:ext>
              </a:extLst>
            </p:cNvPr>
            <p:cNvCxnSpPr>
              <a:cxnSpLocks/>
            </p:cNvCxnSpPr>
            <p:nvPr userDrawn="1"/>
          </p:nvCxnSpPr>
          <p:spPr bwMode="auto">
            <a:xfrm>
              <a:off x="7620000" y="5791200"/>
              <a:ext cx="1524000" cy="0"/>
            </a:xfrm>
            <a:prstGeom prst="line">
              <a:avLst/>
            </a:prstGeom>
            <a:ln w="31750">
              <a:solidFill>
                <a:schemeClr val="tx1"/>
              </a:solidFill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1"/>
            <a:ext cx="8229600" cy="4191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Overexertion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4589B0-DCC1-4A63-B780-494C35F0CF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2723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 noChangeAspect="1"/>
          </p:cNvSpPr>
          <p:nvPr>
            <p:ph type="pic" sz="quarter" idx="13"/>
          </p:nvPr>
        </p:nvSpPr>
        <p:spPr>
          <a:xfrm>
            <a:off x="722313" y="3505200"/>
            <a:ext cx="2587752" cy="2286000"/>
          </a:xfrm>
          <a:ln w="9525">
            <a:solidFill>
              <a:schemeClr val="tx1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Picture Placeholder 8"/>
          <p:cNvSpPr>
            <a:spLocks noGrp="1" noChangeAspect="1"/>
          </p:cNvSpPr>
          <p:nvPr>
            <p:ph type="pic" sz="quarter" idx="14"/>
          </p:nvPr>
        </p:nvSpPr>
        <p:spPr>
          <a:xfrm>
            <a:off x="3314637" y="3505200"/>
            <a:ext cx="2587752" cy="2286000"/>
          </a:xfrm>
          <a:ln w="9525">
            <a:solidFill>
              <a:schemeClr val="tx1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Picture Placeholder 8"/>
          <p:cNvSpPr>
            <a:spLocks noGrp="1" noChangeAspect="1"/>
          </p:cNvSpPr>
          <p:nvPr>
            <p:ph type="pic" sz="quarter" idx="15"/>
          </p:nvPr>
        </p:nvSpPr>
        <p:spPr>
          <a:xfrm>
            <a:off x="5906961" y="3505200"/>
            <a:ext cx="2587752" cy="2286000"/>
          </a:xfrm>
          <a:ln w="9525">
            <a:solidFill>
              <a:schemeClr val="tx1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120900"/>
            <a:ext cx="7772400" cy="1362075"/>
          </a:xfrm>
        </p:spPr>
        <p:txBody>
          <a:bodyPr anchor="b"/>
          <a:lstStyle>
            <a:lvl1pPr algn="l">
              <a:defRPr sz="36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143000"/>
            <a:ext cx="7772400" cy="9779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Overexertion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6754AB-BCF0-4111-9D98-AAF08E5B67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7251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1"/>
            <a:ext cx="40386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600201"/>
            <a:ext cx="40386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Overexertion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BB3C71-50D0-4CC1-8511-5134496C55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7050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Overexertion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8C607B-BF35-4501-9CEC-61CFC0EE79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21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Overexertion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21C883-A058-43AB-92DC-5A87A2515D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0900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Overexertion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4BA8A4-0D85-45E6-9D7D-3BFFBB1556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1808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Overexertion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98A877-0BE8-4A71-92BE-21994F3442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4869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762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Overexertion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3E8356-C116-4346-8A1D-8D5E26DF23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7019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88212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8212" y="1600201"/>
            <a:ext cx="82296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2908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altLang="en-US"/>
              <a:t>Overexertion</a:t>
            </a:r>
            <a:endParaRPr lang="en-US" altLang="en-US" dirty="0"/>
          </a:p>
        </p:txBody>
      </p:sp>
      <p:sp>
        <p:nvSpPr>
          <p:cNvPr id="2908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942CB422-2FAD-4D73-B667-C5C62179E970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27" y="6107831"/>
            <a:ext cx="1189074" cy="566187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DE93452F-9981-402C-9E9A-890F2B4FF0A6}"/>
              </a:ext>
            </a:extLst>
          </p:cNvPr>
          <p:cNvGrpSpPr/>
          <p:nvPr userDrawn="1"/>
        </p:nvGrpSpPr>
        <p:grpSpPr>
          <a:xfrm>
            <a:off x="0" y="6019800"/>
            <a:ext cx="9144000" cy="0"/>
            <a:chOff x="0" y="5791200"/>
            <a:chExt cx="9144000" cy="0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E9974B5-DF0F-45EF-9315-874996053232}"/>
                </a:ext>
              </a:extLst>
            </p:cNvPr>
            <p:cNvCxnSpPr>
              <a:cxnSpLocks/>
            </p:cNvCxnSpPr>
            <p:nvPr userDrawn="1"/>
          </p:nvCxnSpPr>
          <p:spPr bwMode="auto">
            <a:xfrm>
              <a:off x="0" y="5791200"/>
              <a:ext cx="4648200" cy="0"/>
            </a:xfrm>
            <a:prstGeom prst="line">
              <a:avLst/>
            </a:prstGeom>
            <a:ln w="31750">
              <a:solidFill>
                <a:srgbClr val="00BDAC"/>
              </a:solidFill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8AB2F10A-CAE4-476C-97C4-71037BBBBA69}"/>
                </a:ext>
              </a:extLst>
            </p:cNvPr>
            <p:cNvCxnSpPr>
              <a:cxnSpLocks/>
            </p:cNvCxnSpPr>
            <p:nvPr userDrawn="1"/>
          </p:nvCxnSpPr>
          <p:spPr bwMode="auto">
            <a:xfrm>
              <a:off x="4648200" y="5791200"/>
              <a:ext cx="2971800" cy="0"/>
            </a:xfrm>
            <a:prstGeom prst="line">
              <a:avLst/>
            </a:prstGeom>
            <a:ln w="31750">
              <a:solidFill>
                <a:srgbClr val="DA9031"/>
              </a:solidFill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2B3F6D2-3E15-4B07-953C-CE48F245B2ED}"/>
                </a:ext>
              </a:extLst>
            </p:cNvPr>
            <p:cNvCxnSpPr>
              <a:cxnSpLocks/>
            </p:cNvCxnSpPr>
            <p:nvPr userDrawn="1"/>
          </p:nvCxnSpPr>
          <p:spPr bwMode="auto">
            <a:xfrm>
              <a:off x="7620000" y="5791200"/>
              <a:ext cx="1524000" cy="0"/>
            </a:xfrm>
            <a:prstGeom prst="line">
              <a:avLst/>
            </a:prstGeom>
            <a:ln w="31750">
              <a:solidFill>
                <a:schemeClr val="tx1"/>
              </a:solidFill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0" i="0" cap="none" baseline="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g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w5qlfWEaeM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Backs and Shoulders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Overexertion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B8D5DAEA-DC4F-470D-94D5-55FC62F46B9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79" b="13779"/>
          <a:stretch>
            <a:fillRect/>
          </a:stretch>
        </p:blipFill>
        <p:spPr/>
      </p:pic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90217E62-C4D0-4C79-88C4-88C5B1EDCDC0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7" r="6797"/>
          <a:stretch>
            <a:fillRect/>
          </a:stretch>
        </p:blipFill>
        <p:spPr/>
      </p:pic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312F2838-2255-42DD-BD74-6127462E19FA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9" r="1226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858463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09DFB-662E-4D97-AFB1-99B294869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2BF5BA5-39D1-4BAE-B5BD-47BBD57D0D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490929"/>
            <a:ext cx="2743199" cy="4177461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CEAA03-0794-41B2-8576-0A6113631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Overexertion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27A630-C325-4E83-81B2-D6FF37048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589B0-DCC1-4A63-B780-494C35F0CF4C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47496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3D7DF3-90CB-4C59-9F41-4D8FA20DC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Overexertion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A28ED7-E6E2-44FF-AA5F-FE1AB709C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B3C71-50D0-4CC1-8511-5134496C552F}" type="slidenum">
              <a:rPr lang="en-US" altLang="en-US" smtClean="0"/>
              <a:pPr/>
              <a:t>11</a:t>
            </a:fld>
            <a:endParaRPr lang="en-US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892D2F-0715-4F80-8110-5D5FD6139DCA}"/>
              </a:ext>
            </a:extLst>
          </p:cNvPr>
          <p:cNvSpPr txBox="1"/>
          <p:nvPr/>
        </p:nvSpPr>
        <p:spPr>
          <a:xfrm>
            <a:off x="1905000" y="1905000"/>
            <a:ext cx="5486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2000" dirty="0"/>
              <a:t>Thank you for your time and if you have additional questions please contact</a:t>
            </a:r>
          </a:p>
          <a:p>
            <a:pPr marL="0" indent="0"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2000" dirty="0"/>
              <a:t>Safety at Retail Association Services; </a:t>
            </a:r>
          </a:p>
          <a:p>
            <a:pPr marL="0" indent="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2000" dirty="0"/>
              <a:t>360.943.9198</a:t>
            </a:r>
          </a:p>
          <a:p>
            <a:pPr marL="0" indent="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2000" dirty="0"/>
              <a:t>Or </a:t>
            </a:r>
          </a:p>
          <a:p>
            <a:pPr marL="0" indent="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2000" dirty="0"/>
              <a:t>safety@waretailservices.com</a:t>
            </a:r>
          </a:p>
        </p:txBody>
      </p:sp>
    </p:spTree>
    <p:extLst>
      <p:ext uri="{BB962C8B-B14F-4D97-AF65-F5344CB8AC3E}">
        <p14:creationId xmlns:p14="http://schemas.microsoft.com/office/powerpoint/2010/main" val="31102062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144F3-3EBD-4532-8E34-BBC6111F0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1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3EE8B3-8010-4CD3-A6C6-6B0EAA7FEF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86200" y="1308619"/>
            <a:ext cx="4038600" cy="43434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3200" dirty="0"/>
              <a:t>Overexertion is caused by:</a:t>
            </a:r>
          </a:p>
          <a:p>
            <a:pPr marL="914400" indent="-625475">
              <a:spcBef>
                <a:spcPts val="1200"/>
              </a:spcBef>
              <a:buFont typeface="Wingdings" pitchFamily="2" charset="2"/>
              <a:buChar char="q"/>
              <a:defRPr/>
            </a:pPr>
            <a:r>
              <a:rPr lang="en-US" dirty="0"/>
              <a:t>Reaching too far</a:t>
            </a:r>
          </a:p>
          <a:p>
            <a:pPr marL="914400" indent="-625475">
              <a:spcBef>
                <a:spcPts val="1800"/>
              </a:spcBef>
              <a:buFont typeface="Wingdings" pitchFamily="2" charset="2"/>
              <a:buChar char="q"/>
              <a:defRPr/>
            </a:pPr>
            <a:r>
              <a:rPr lang="en-US" dirty="0"/>
              <a:t>Lifting improperly</a:t>
            </a:r>
          </a:p>
          <a:p>
            <a:pPr marL="914400" indent="-625475">
              <a:spcBef>
                <a:spcPts val="1800"/>
              </a:spcBef>
              <a:buFont typeface="Wingdings" pitchFamily="2" charset="2"/>
              <a:buChar char="q"/>
              <a:defRPr/>
            </a:pPr>
            <a:r>
              <a:rPr lang="en-US" dirty="0"/>
              <a:t>Lifting too much</a:t>
            </a:r>
          </a:p>
          <a:p>
            <a:pPr marL="914400" indent="-625475">
              <a:spcBef>
                <a:spcPts val="1800"/>
              </a:spcBef>
              <a:buFont typeface="Wingdings" pitchFamily="2" charset="2"/>
              <a:buChar char="q"/>
              <a:defRPr/>
            </a:pPr>
            <a:r>
              <a:rPr lang="en-US" dirty="0"/>
              <a:t>All of the above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D6DE2B-2C4A-4B2B-9A26-DE919128A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Overexertion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57861F-5FD2-442B-BA1E-F14202274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B3C71-50D0-4CC1-8511-5134496C552F}" type="slidenum">
              <a:rPr lang="en-US" altLang="en-US" smtClean="0"/>
              <a:pPr/>
              <a:t>12</a:t>
            </a:fld>
            <a:endParaRPr lang="en-US" altLang="en-US"/>
          </a:p>
        </p:txBody>
      </p:sp>
      <p:pic>
        <p:nvPicPr>
          <p:cNvPr id="7" name="Picture 2" descr="C:\Documents and Settings\hala235\Local Settings\Temporary Internet Files\Content.IE5\ATNGTK7M\MC900078622[1].WMF">
            <a:extLst>
              <a:ext uri="{FF2B5EF4-FFF2-40B4-BE49-F238E27FC236}">
                <a16:creationId xmlns:a16="http://schemas.microsoft.com/office/drawing/2014/main" id="{339ED8AA-05D0-45A4-89B3-66B9198BCD3C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00201"/>
            <a:ext cx="1857375" cy="399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856AE8D-68F3-463D-922D-C131610D42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8181" y="4114800"/>
            <a:ext cx="987638" cy="80474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360B7C3-8A28-426D-8D1C-40713691EF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5144305"/>
            <a:ext cx="5334000" cy="830263"/>
          </a:xfrm>
          <a:prstGeom prst="rect">
            <a:avLst/>
          </a:prstGeom>
          <a:solidFill>
            <a:srgbClr val="339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EA6D1F"/>
              </a:buClr>
              <a:buFont typeface="Wingdings" pitchFamily="2" charset="2"/>
              <a:buChar char="§"/>
              <a:defRPr sz="28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EA6D1F"/>
              </a:buClr>
              <a:buChar char="–"/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A6D1F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EA6D1F"/>
              </a:buClr>
              <a:buChar char="–"/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A6D1F"/>
              </a:buClr>
              <a:buChar char="»"/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A6D1F"/>
              </a:buClr>
              <a:buChar char="»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A6D1F"/>
              </a:buClr>
              <a:buChar char="»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A6D1F"/>
              </a:buClr>
              <a:buChar char="»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A6D1F"/>
              </a:buClr>
              <a:buChar char="»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dirty="0">
                <a:solidFill>
                  <a:schemeClr val="tx1"/>
                </a:solidFill>
              </a:rPr>
              <a:t>All of the above reasons can result in overexertion injuries.</a:t>
            </a:r>
          </a:p>
        </p:txBody>
      </p:sp>
    </p:spTree>
    <p:extLst>
      <p:ext uri="{BB962C8B-B14F-4D97-AF65-F5344CB8AC3E}">
        <p14:creationId xmlns:p14="http://schemas.microsoft.com/office/powerpoint/2010/main" val="3488726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4121C-B65B-46C7-93C3-61C0F049F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2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5D5A0F-0B16-4C15-9675-BF0FB22540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33800" y="1981201"/>
            <a:ext cx="3352800" cy="2285999"/>
          </a:xfrm>
        </p:spPr>
        <p:txBody>
          <a:bodyPr/>
          <a:lstStyle/>
          <a:p>
            <a:pPr>
              <a:spcBef>
                <a:spcPct val="0"/>
              </a:spcBef>
              <a:buClrTx/>
              <a:buFont typeface="Wingdings" pitchFamily="2" charset="2"/>
              <a:buChar char="q"/>
            </a:pPr>
            <a:r>
              <a:rPr lang="en-US" altLang="en-US" sz="2400" dirty="0"/>
              <a:t>Extra time.</a:t>
            </a:r>
          </a:p>
          <a:p>
            <a:pPr>
              <a:spcBef>
                <a:spcPts val="1200"/>
              </a:spcBef>
              <a:buClrTx/>
              <a:buFont typeface="Wingdings" pitchFamily="2" charset="2"/>
              <a:buChar char="q"/>
            </a:pPr>
            <a:r>
              <a:rPr lang="en-US" altLang="en-US" sz="2400" dirty="0"/>
              <a:t>More tools.</a:t>
            </a:r>
          </a:p>
          <a:p>
            <a:pPr>
              <a:spcBef>
                <a:spcPts val="1200"/>
              </a:spcBef>
              <a:buClrTx/>
              <a:buFont typeface="Wingdings" pitchFamily="2" charset="2"/>
              <a:buChar char="q"/>
            </a:pPr>
            <a:r>
              <a:rPr lang="en-US" altLang="en-US" sz="2400" dirty="0"/>
              <a:t>Additional help. </a:t>
            </a:r>
          </a:p>
          <a:p>
            <a:pPr>
              <a:spcBef>
                <a:spcPts val="1200"/>
              </a:spcBef>
              <a:buClrTx/>
              <a:buFont typeface="Wingdings" pitchFamily="2" charset="2"/>
              <a:buChar char="q"/>
            </a:pPr>
            <a:r>
              <a:rPr lang="en-US" altLang="en-US" sz="2400" dirty="0"/>
              <a:t>Bigger hand truck.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67BBCE-49E8-42B8-9E8D-4383261FB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Overexertion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C9D190-17C7-4DF5-A412-8F57838C0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B3C71-50D0-4CC1-8511-5134496C552F}" type="slidenum">
              <a:rPr lang="en-US" altLang="en-US" smtClean="0"/>
              <a:pPr/>
              <a:t>13</a:t>
            </a:fld>
            <a:endParaRPr lang="en-US" altLang="en-US"/>
          </a:p>
        </p:txBody>
      </p:sp>
      <p:pic>
        <p:nvPicPr>
          <p:cNvPr id="7" name="Picture 2" descr="C:\Documents and Settings\hala235\Local Settings\Temporary Internet Files\Content.IE5\ATNGTK7M\MC900078622[1].WMF">
            <a:extLst>
              <a:ext uri="{FF2B5EF4-FFF2-40B4-BE49-F238E27FC236}">
                <a16:creationId xmlns:a16="http://schemas.microsoft.com/office/drawing/2014/main" id="{3B76DAE6-78D6-474B-8C63-C895AA1B9773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12" y="1774567"/>
            <a:ext cx="1857375" cy="399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5">
            <a:extLst>
              <a:ext uri="{FF2B5EF4-FFF2-40B4-BE49-F238E27FC236}">
                <a16:creationId xmlns:a16="http://schemas.microsoft.com/office/drawing/2014/main" id="{2BDB4483-9CA4-426B-BCF4-66BF493B60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6899" y="1486587"/>
            <a:ext cx="6934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EA6D1F"/>
              </a:buClr>
              <a:buFont typeface="Wingdings" pitchFamily="2" charset="2"/>
              <a:buChar char="§"/>
              <a:defRPr sz="28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EA6D1F"/>
              </a:buClr>
              <a:buChar char="–"/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A6D1F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EA6D1F"/>
              </a:buClr>
              <a:buChar char="–"/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A6D1F"/>
              </a:buClr>
              <a:buChar char="»"/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A6D1F"/>
              </a:buClr>
              <a:buChar char="»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A6D1F"/>
              </a:buClr>
              <a:buChar char="»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A6D1F"/>
              </a:buClr>
              <a:buChar char="»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A6D1F"/>
              </a:buClr>
              <a:buChar char="»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Awkward or bulky loads require: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E884A5F-9A43-4458-85CA-64A55BD9E2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2896313"/>
            <a:ext cx="688908" cy="56697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51F81CE-E9E6-421B-B507-E8DB0B2A00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4799762"/>
            <a:ext cx="5334000" cy="830997"/>
          </a:xfrm>
          <a:prstGeom prst="rect">
            <a:avLst/>
          </a:prstGeom>
          <a:solidFill>
            <a:srgbClr val="339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EA6D1F"/>
              </a:buClr>
              <a:buFont typeface="Wingdings" pitchFamily="2" charset="2"/>
              <a:buChar char="§"/>
              <a:defRPr sz="28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EA6D1F"/>
              </a:buClr>
              <a:buChar char="–"/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A6D1F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EA6D1F"/>
              </a:buClr>
              <a:buChar char="–"/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A6D1F"/>
              </a:buClr>
              <a:buChar char="»"/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A6D1F"/>
              </a:buClr>
              <a:buChar char="»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A6D1F"/>
              </a:buClr>
              <a:buChar char="»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A6D1F"/>
              </a:buClr>
              <a:buChar char="»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A6D1F"/>
              </a:buClr>
              <a:buChar char="»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dirty="0">
                <a:solidFill>
                  <a:schemeClr val="tx1"/>
                </a:solidFill>
              </a:rPr>
              <a:t>Extra help will make it easier to carry and reduce the chance of an injury. </a:t>
            </a:r>
          </a:p>
        </p:txBody>
      </p:sp>
    </p:spTree>
    <p:extLst>
      <p:ext uri="{BB962C8B-B14F-4D97-AF65-F5344CB8AC3E}">
        <p14:creationId xmlns:p14="http://schemas.microsoft.com/office/powerpoint/2010/main" val="1631610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ADC4A-265B-4D42-997B-BB7FD4BA6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18ED38-90A3-42A3-968A-48933409A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Overexertion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945838-58E1-472F-A59D-E7AFCBAC3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B3C71-50D0-4CC1-8511-5134496C552F}" type="slidenum">
              <a:rPr lang="en-US" altLang="en-US" smtClean="0"/>
              <a:pPr/>
              <a:t>14</a:t>
            </a:fld>
            <a:endParaRPr lang="en-US" altLang="en-US"/>
          </a:p>
        </p:txBody>
      </p:sp>
      <p:pic>
        <p:nvPicPr>
          <p:cNvPr id="7" name="Picture 2" descr="C:\Documents and Settings\hala235\Local Settings\Temporary Internet Files\Content.IE5\ATNGTK7M\MC900078622[1].WMF">
            <a:extLst>
              <a:ext uri="{FF2B5EF4-FFF2-40B4-BE49-F238E27FC236}">
                <a16:creationId xmlns:a16="http://schemas.microsoft.com/office/drawing/2014/main" id="{C26B6F93-A5A1-49AF-A3CC-59AF2BE6FAEF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12" y="1604011"/>
            <a:ext cx="1857375" cy="399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5">
            <a:extLst>
              <a:ext uri="{FF2B5EF4-FFF2-40B4-BE49-F238E27FC236}">
                <a16:creationId xmlns:a16="http://schemas.microsoft.com/office/drawing/2014/main" id="{D51513D5-349F-4447-BF1F-540FED3772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1326368"/>
            <a:ext cx="6934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EA6D1F"/>
              </a:buClr>
              <a:buFont typeface="Wingdings" pitchFamily="2" charset="2"/>
              <a:buChar char="§"/>
              <a:defRPr sz="28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EA6D1F"/>
              </a:buClr>
              <a:buChar char="–"/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A6D1F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EA6D1F"/>
              </a:buClr>
              <a:buChar char="–"/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A6D1F"/>
              </a:buClr>
              <a:buChar char="»"/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A6D1F"/>
              </a:buClr>
              <a:buChar char="»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A6D1F"/>
              </a:buClr>
              <a:buChar char="»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A6D1F"/>
              </a:buClr>
              <a:buChar char="»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A6D1F"/>
              </a:buClr>
              <a:buChar char="»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dirty="0">
                <a:solidFill>
                  <a:schemeClr val="tx1"/>
                </a:solidFill>
              </a:rPr>
              <a:t>You can reduce strains and sprains by: 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C4ED984-2686-404D-8FC9-6C2898797D0F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 bwMode="auto">
          <a:xfrm>
            <a:off x="2857500" y="1976733"/>
            <a:ext cx="49911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914400" indent="-569913" eaLnBrk="0" hangingPunct="0">
              <a:spcBef>
                <a:spcPct val="20000"/>
              </a:spcBef>
              <a:buClr>
                <a:srgbClr val="EA6D1F"/>
              </a:buClr>
              <a:buFont typeface="Wingdings" pitchFamily="2" charset="2"/>
              <a:buChar char="§"/>
              <a:defRPr sz="28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EA6D1F"/>
              </a:buClr>
              <a:buChar char="–"/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A6D1F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EA6D1F"/>
              </a:buClr>
              <a:buChar char="–"/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A6D1F"/>
              </a:buClr>
              <a:buChar char="»"/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A6D1F"/>
              </a:buClr>
              <a:buChar char="»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A6D1F"/>
              </a:buClr>
              <a:buChar char="»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A6D1F"/>
              </a:buClr>
              <a:buChar char="»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A6D1F"/>
              </a:buClr>
              <a:buChar char="»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0"/>
              </a:spcBef>
              <a:buClrTx/>
              <a:buFont typeface="Wingdings" pitchFamily="2" charset="2"/>
              <a:buChar char="q"/>
            </a:pPr>
            <a:r>
              <a:rPr lang="en-US" altLang="en-US" sz="2400" dirty="0">
                <a:solidFill>
                  <a:schemeClr val="tx1"/>
                </a:solidFill>
                <a:latin typeface="Calibri" panose="020F0502020204030204" pitchFamily="34" charset="0"/>
              </a:rPr>
              <a:t>Letting someone else do it.</a:t>
            </a:r>
          </a:p>
          <a:p>
            <a:pPr eaLnBrk="1" hangingPunct="1">
              <a:spcBef>
                <a:spcPts val="0"/>
              </a:spcBef>
              <a:buClrTx/>
              <a:buFont typeface="Wingdings" pitchFamily="2" charset="2"/>
              <a:buChar char="q"/>
            </a:pPr>
            <a:r>
              <a:rPr lang="en-US" altLang="en-US" sz="2400" dirty="0">
                <a:solidFill>
                  <a:schemeClr val="tx1"/>
                </a:solidFill>
                <a:latin typeface="Calibri" panose="020F0502020204030204" pitchFamily="34" charset="0"/>
              </a:rPr>
              <a:t>Always wearing a back brace.</a:t>
            </a:r>
          </a:p>
          <a:p>
            <a:pPr eaLnBrk="1" hangingPunct="1">
              <a:spcBef>
                <a:spcPts val="0"/>
              </a:spcBef>
              <a:buClrTx/>
              <a:buFont typeface="Wingdings" pitchFamily="2" charset="2"/>
              <a:buChar char="q"/>
            </a:pPr>
            <a:r>
              <a:rPr lang="en-US" altLang="en-US" sz="2400" dirty="0">
                <a:solidFill>
                  <a:schemeClr val="tx1"/>
                </a:solidFill>
                <a:latin typeface="Calibri" panose="020F0502020204030204" pitchFamily="34" charset="0"/>
              </a:rPr>
              <a:t>Evaluating your work and changing the task, tools, and equipment. </a:t>
            </a:r>
          </a:p>
          <a:p>
            <a:pPr eaLnBrk="1" hangingPunct="1">
              <a:spcBef>
                <a:spcPts val="0"/>
              </a:spcBef>
              <a:buClrTx/>
              <a:buFont typeface="Wingdings" pitchFamily="2" charset="2"/>
              <a:buChar char="q"/>
            </a:pPr>
            <a:r>
              <a:rPr lang="en-US" altLang="en-US" sz="2400" dirty="0">
                <a:solidFill>
                  <a:schemeClr val="tx1"/>
                </a:solidFill>
                <a:latin typeface="Calibri" panose="020F0502020204030204" pitchFamily="34" charset="0"/>
              </a:rPr>
              <a:t>Carrying more that you can handle.</a:t>
            </a:r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B357E711-F239-42E8-B6B1-4034197F59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85531" y="2594153"/>
            <a:ext cx="686937" cy="562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7B04F15-3FF4-479D-9663-1E3BEB5084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4703104"/>
            <a:ext cx="5334000" cy="1200329"/>
          </a:xfrm>
          <a:prstGeom prst="rect">
            <a:avLst/>
          </a:prstGeom>
          <a:solidFill>
            <a:srgbClr val="339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EA6D1F"/>
              </a:buClr>
              <a:buFont typeface="Wingdings" pitchFamily="2" charset="2"/>
              <a:buChar char="§"/>
              <a:defRPr sz="28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EA6D1F"/>
              </a:buClr>
              <a:buChar char="–"/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A6D1F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EA6D1F"/>
              </a:buClr>
              <a:buChar char="–"/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A6D1F"/>
              </a:buClr>
              <a:buChar char="»"/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A6D1F"/>
              </a:buClr>
              <a:buChar char="»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A6D1F"/>
              </a:buClr>
              <a:buChar char="»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A6D1F"/>
              </a:buClr>
              <a:buChar char="»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A6D1F"/>
              </a:buClr>
              <a:buChar char="»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dirty="0">
                <a:solidFill>
                  <a:schemeClr val="tx1"/>
                </a:solidFill>
              </a:rPr>
              <a:t>There is usually equipment to assist you with the task. Always use proper lifting techniques. </a:t>
            </a:r>
          </a:p>
        </p:txBody>
      </p:sp>
    </p:spTree>
    <p:extLst>
      <p:ext uri="{BB962C8B-B14F-4D97-AF65-F5344CB8AC3E}">
        <p14:creationId xmlns:p14="http://schemas.microsoft.com/office/powerpoint/2010/main" val="422920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4121C-B65B-46C7-93C3-61C0F049F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4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5D5A0F-0B16-4C15-9675-BF0FB22540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45230" y="2401773"/>
            <a:ext cx="3810000" cy="1103427"/>
          </a:xfrm>
        </p:spPr>
        <p:txBody>
          <a:bodyPr/>
          <a:lstStyle/>
          <a:p>
            <a:pPr>
              <a:spcBef>
                <a:spcPts val="1200"/>
              </a:spcBef>
              <a:buClrTx/>
              <a:buFont typeface="Wingdings" pitchFamily="2" charset="2"/>
              <a:buChar char="q"/>
            </a:pPr>
            <a:r>
              <a:rPr lang="en-US" altLang="en-US" sz="2400" dirty="0"/>
              <a:t>True</a:t>
            </a:r>
          </a:p>
          <a:p>
            <a:pPr>
              <a:spcBef>
                <a:spcPts val="1200"/>
              </a:spcBef>
              <a:buClrTx/>
              <a:buFont typeface="Wingdings" pitchFamily="2" charset="2"/>
              <a:buChar char="q"/>
            </a:pPr>
            <a:r>
              <a:rPr lang="en-US" altLang="en-US" sz="2400" dirty="0"/>
              <a:t>False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67BBCE-49E8-42B8-9E8D-4383261FB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Overexertion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C9D190-17C7-4DF5-A412-8F57838C0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B3C71-50D0-4CC1-8511-5134496C552F}" type="slidenum">
              <a:rPr lang="en-US" altLang="en-US" smtClean="0"/>
              <a:pPr/>
              <a:t>15</a:t>
            </a:fld>
            <a:endParaRPr lang="en-US" altLang="en-US"/>
          </a:p>
        </p:txBody>
      </p:sp>
      <p:pic>
        <p:nvPicPr>
          <p:cNvPr id="7" name="Picture 2" descr="C:\Documents and Settings\hala235\Local Settings\Temporary Internet Files\Content.IE5\ATNGTK7M\MC900078622[1].WMF">
            <a:extLst>
              <a:ext uri="{FF2B5EF4-FFF2-40B4-BE49-F238E27FC236}">
                <a16:creationId xmlns:a16="http://schemas.microsoft.com/office/drawing/2014/main" id="{3B76DAE6-78D6-474B-8C63-C895AA1B9773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12" y="1774567"/>
            <a:ext cx="1857375" cy="399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5">
            <a:extLst>
              <a:ext uri="{FF2B5EF4-FFF2-40B4-BE49-F238E27FC236}">
                <a16:creationId xmlns:a16="http://schemas.microsoft.com/office/drawing/2014/main" id="{2BDB4483-9CA4-426B-BCF4-66BF493B60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1486587"/>
            <a:ext cx="6172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EA6D1F"/>
              </a:buClr>
              <a:buFont typeface="Wingdings" pitchFamily="2" charset="2"/>
              <a:buChar char="§"/>
              <a:defRPr sz="28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EA6D1F"/>
              </a:buClr>
              <a:buChar char="–"/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A6D1F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EA6D1F"/>
              </a:buClr>
              <a:buChar char="–"/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A6D1F"/>
              </a:buClr>
              <a:buChar char="»"/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A6D1F"/>
              </a:buClr>
              <a:buChar char="»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A6D1F"/>
              </a:buClr>
              <a:buChar char="»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A6D1F"/>
              </a:buClr>
              <a:buChar char="»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A6D1F"/>
              </a:buClr>
              <a:buChar char="»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dirty="0">
                <a:solidFill>
                  <a:schemeClr val="tx1"/>
                </a:solidFill>
              </a:rPr>
              <a:t>Overexertion is typically a strain or sprain in the back or shoulder area: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E884A5F-9A43-4458-85CA-64A55BD9E2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2317584"/>
            <a:ext cx="688908" cy="56697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51F81CE-E9E6-421B-B507-E8DB0B2A00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3973440"/>
            <a:ext cx="5334000" cy="830997"/>
          </a:xfrm>
          <a:prstGeom prst="rect">
            <a:avLst/>
          </a:prstGeom>
          <a:solidFill>
            <a:srgbClr val="339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EA6D1F"/>
              </a:buClr>
              <a:buFont typeface="Wingdings" pitchFamily="2" charset="2"/>
              <a:buChar char="§"/>
              <a:defRPr sz="28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EA6D1F"/>
              </a:buClr>
              <a:buChar char="–"/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A6D1F"/>
              </a:buClr>
              <a:buChar char="•"/>
              <a:defRPr sz="20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EA6D1F"/>
              </a:buClr>
              <a:buChar char="–"/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A6D1F"/>
              </a:buClr>
              <a:buChar char="»"/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A6D1F"/>
              </a:buClr>
              <a:buChar char="»"/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A6D1F"/>
              </a:buClr>
              <a:buChar char="»"/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A6D1F"/>
              </a:buClr>
              <a:buChar char="»"/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A6D1F"/>
              </a:buClr>
              <a:buChar char="»"/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dirty="0">
                <a:solidFill>
                  <a:schemeClr val="tx1"/>
                </a:solidFill>
              </a:rPr>
              <a:t>This is often caused by not working within the body’s normal range.  </a:t>
            </a:r>
          </a:p>
        </p:txBody>
      </p:sp>
    </p:spTree>
    <p:extLst>
      <p:ext uri="{BB962C8B-B14F-4D97-AF65-F5344CB8AC3E}">
        <p14:creationId xmlns:p14="http://schemas.microsoft.com/office/powerpoint/2010/main" val="2882370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A46C1-E41B-4AB4-91C7-9BC51447F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an Overexertion Injury?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2B9207-5B2F-4CCF-A971-3C86D1C164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00201"/>
            <a:ext cx="3733800" cy="3962399"/>
          </a:xfrm>
        </p:spPr>
        <p:txBody>
          <a:bodyPr/>
          <a:lstStyle/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r>
              <a:rPr lang="en-US" sz="2000" b="1" dirty="0"/>
              <a:t>Strains</a:t>
            </a:r>
            <a:r>
              <a:rPr lang="en-US" sz="2000" dirty="0"/>
              <a:t> —stretching or tearing tendons or muscles.  Muscles are attached to bones by tendons.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6594AA-79E3-4EAB-8935-6C890140A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Overexertion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F8EB7C-5F44-4173-88CF-AB7C1D407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B3C71-50D0-4CC1-8511-5134496C552F}" type="slidenum">
              <a:rPr lang="en-US" altLang="en-US" smtClean="0"/>
              <a:pPr/>
              <a:t>2</a:t>
            </a:fld>
            <a:endParaRPr lang="en-US" alt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175CDCD-3708-4A2D-B4E8-EC483331A6EE}"/>
              </a:ext>
            </a:extLst>
          </p:cNvPr>
          <p:cNvSpPr txBox="1">
            <a:spLocks noGrp="1"/>
          </p:cNvSpPr>
          <p:nvPr>
            <p:ph sz="half" idx="2"/>
          </p:nvPr>
        </p:nvSpPr>
        <p:spPr>
          <a:xfrm>
            <a:off x="5029200" y="1600200"/>
            <a:ext cx="3429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000" b="1" dirty="0"/>
              <a:t>Sprains</a:t>
            </a:r>
            <a:r>
              <a:rPr lang="en-US" sz="2000" dirty="0"/>
              <a:t>—stretching or tearing ligaments. Ligaments </a:t>
            </a:r>
          </a:p>
          <a:p>
            <a:pPr marL="0" indent="0">
              <a:buNone/>
            </a:pPr>
            <a:r>
              <a:rPr lang="en-US" sz="2000" dirty="0"/>
              <a:t>attach bone to bone.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CAC13C8-7279-45DE-8ACC-BBBD1A353C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7857" y="3002848"/>
            <a:ext cx="3011685" cy="2755631"/>
          </a:xfrm>
          <a:prstGeom prst="rect">
            <a:avLst/>
          </a:prstGeom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32CF7B41-BE8A-41E5-A45D-11E7ADDE2B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00200"/>
            <a:ext cx="2133600" cy="271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1136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8D895-B3A0-4B35-845B-FF290E815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Shoulder facts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0741B0-4958-4FC0-87A0-7532B436A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Overexertion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357BE3-05DE-4753-A463-37B2FF56C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B3C71-50D0-4CC1-8511-5134496C552F}" type="slidenum">
              <a:rPr lang="en-US" altLang="en-US" smtClean="0"/>
              <a:pPr/>
              <a:t>3</a:t>
            </a:fld>
            <a:endParaRPr lang="en-US" alt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6574DA1-D873-45D0-97F3-4B354E85EF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343400"/>
          </a:xfrm>
        </p:spPr>
        <p:txBody>
          <a:bodyPr>
            <a:normAutofit/>
          </a:bodyPr>
          <a:lstStyle/>
          <a:p>
            <a:r>
              <a:rPr lang="en-US" sz="2200" dirty="0"/>
              <a:t>The </a:t>
            </a:r>
            <a:r>
              <a:rPr lang="en-US" sz="2200" b="1" i="1" dirty="0"/>
              <a:t>shoulder </a:t>
            </a:r>
            <a:r>
              <a:rPr lang="en-US" sz="2200" dirty="0"/>
              <a:t>is the most mobile joint in the human body. The four ‘rotator cuff’ muscles around the shoulder, support and stabilize the upper arm during movement. </a:t>
            </a:r>
          </a:p>
          <a:p>
            <a:r>
              <a:rPr lang="en-US" sz="2200" dirty="0"/>
              <a:t>According to the Bureau of Labor Statistics </a:t>
            </a:r>
            <a:r>
              <a:rPr lang="en-US" sz="2200" b="1" i="1" dirty="0"/>
              <a:t>shoulder injuries </a:t>
            </a:r>
            <a:r>
              <a:rPr lang="en-US" sz="2200" dirty="0"/>
              <a:t>keep people out of work on an average of 30 days compared to the back—12 days.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119577B-4EE1-48A3-8B8B-7841DE9FAF57}"/>
              </a:ext>
            </a:extLst>
          </p:cNvPr>
          <p:cNvGrpSpPr/>
          <p:nvPr/>
        </p:nvGrpSpPr>
        <p:grpSpPr>
          <a:xfrm>
            <a:off x="5638801" y="1716315"/>
            <a:ext cx="2438400" cy="3693885"/>
            <a:chOff x="6166239" y="1716315"/>
            <a:chExt cx="2458648" cy="4589707"/>
          </a:xfrm>
        </p:grpSpPr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2B69193C-BF14-4AF7-BA65-ABA22D518C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6239" y="1716315"/>
              <a:ext cx="2458648" cy="2322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3">
              <a:extLst>
                <a:ext uri="{FF2B5EF4-FFF2-40B4-BE49-F238E27FC236}">
                  <a16:creationId xmlns:a16="http://schemas.microsoft.com/office/drawing/2014/main" id="{8691D6B9-1BAB-42FA-B971-EF66E8EBFC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6239" y="4029547"/>
              <a:ext cx="2458648" cy="2276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13779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F809A-4ACD-4869-BAC7-AC18A53E5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facts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25591B-9D79-4DCD-A901-40C83DEAC8F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Back Injuries: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400" dirty="0"/>
              <a:t>Are very painful.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400" dirty="0"/>
              <a:t>Difficult to heal.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400" dirty="0"/>
              <a:t>Can turn into long term or life time disabilities.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400" dirty="0"/>
              <a:t>Have an effect on everything you do.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44BBCE-3FCE-4760-B0A8-B30BC25A8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Overexertion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835171-9A16-4D59-93DA-D2BF0DB26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B3C71-50D0-4CC1-8511-5134496C552F}" type="slidenum">
              <a:rPr lang="en-US" altLang="en-US" smtClean="0"/>
              <a:pPr/>
              <a:t>4</a:t>
            </a:fld>
            <a:endParaRPr lang="en-US" alt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3540885-CD8C-4A68-90A7-33073C3B768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839" y="1722438"/>
            <a:ext cx="2324161" cy="353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907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38C0C-764B-41A2-92AF-41AF1C489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Overexertion injuries occur by…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DBD5A0-8C50-48CC-9A7D-C387B60FA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Overexertion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7D23C7-AF81-42A0-B3C1-3532D6DCB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B3C71-50D0-4CC1-8511-5134496C552F}" type="slidenum">
              <a:rPr lang="en-US" altLang="en-US" smtClean="0"/>
              <a:pPr/>
              <a:t>5</a:t>
            </a:fld>
            <a:endParaRPr lang="en-US" alt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BA8032E-1B33-4860-8DB3-FA628CA8E3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4343400" cy="4343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•Improper lifting </a:t>
            </a:r>
          </a:p>
          <a:p>
            <a:pPr marL="0" indent="0">
              <a:buNone/>
            </a:pPr>
            <a:r>
              <a:rPr lang="en-US" sz="2000" dirty="0"/>
              <a:t>•Repeated bending at the waist </a:t>
            </a:r>
          </a:p>
          <a:p>
            <a:pPr marL="0" indent="0">
              <a:buNone/>
            </a:pPr>
            <a:r>
              <a:rPr lang="en-US" sz="2000" dirty="0"/>
              <a:t>•Bending at the waist with twisting </a:t>
            </a:r>
          </a:p>
          <a:p>
            <a:pPr marL="0" indent="0">
              <a:buNone/>
            </a:pPr>
            <a:r>
              <a:rPr lang="en-US" sz="2000" dirty="0"/>
              <a:t>•Long term bending at the waist</a:t>
            </a:r>
          </a:p>
          <a:p>
            <a:pPr marL="0" indent="0">
              <a:buNone/>
            </a:pPr>
            <a:r>
              <a:rPr lang="en-US" sz="2000" dirty="0"/>
              <a:t>•Reaching/over reaching</a:t>
            </a:r>
          </a:p>
          <a:p>
            <a:pPr marL="0" indent="0">
              <a:buNone/>
            </a:pPr>
            <a:r>
              <a:rPr lang="en-US" sz="2000" dirty="0"/>
              <a:t>•Pushing/Pulling incorrectly</a:t>
            </a:r>
          </a:p>
          <a:p>
            <a:pPr marL="0" indent="0">
              <a:buNone/>
            </a:pPr>
            <a:r>
              <a:rPr lang="en-US" sz="2000" dirty="0"/>
              <a:t>•Carrying - too much or not close to you</a:t>
            </a:r>
          </a:p>
          <a:p>
            <a:pPr marL="0" indent="0">
              <a:buNone/>
            </a:pPr>
            <a:r>
              <a:rPr lang="en-US" sz="2000" dirty="0"/>
              <a:t>•Long term poor posture - sitting or    standing</a:t>
            </a:r>
          </a:p>
          <a:p>
            <a:pPr marL="0" indent="0">
              <a:buNone/>
            </a:pPr>
            <a:r>
              <a:rPr lang="en-US" sz="2000" dirty="0"/>
              <a:t>•Sitting while absorbing vibration through seat – truck/heavy equipment machinery.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9D52FF89-0C2D-474B-AD5C-4BB06CE245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673" y="3989912"/>
            <a:ext cx="1308404" cy="1333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8A98CA3-2F5B-4B8F-884C-03FC97D463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482" y="1600200"/>
            <a:ext cx="1472787" cy="14649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47B7F51-740E-4B28-A9B5-FF47A2535E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923" y="1749267"/>
            <a:ext cx="1394838" cy="1473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D42B804-D645-4669-BF55-C79B68E9D8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204" y="3446585"/>
            <a:ext cx="1467592" cy="2201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149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4085B-FEF6-468F-9800-81E513F23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Ideas for reducing overexertion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1BDA679-71C0-478E-A404-4F4EF7336E5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71054" y="1600201"/>
            <a:ext cx="2085013" cy="2499577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E3A341-8611-4A69-9784-5B36CC73A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Overexertion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FE1C05-26A2-4CE1-9B06-5FD1206A4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B3C71-50D0-4CC1-8511-5134496C552F}" type="slidenum">
              <a:rPr lang="en-US" altLang="en-US" smtClean="0"/>
              <a:pPr/>
              <a:t>6</a:t>
            </a:fld>
            <a:endParaRPr lang="en-US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312CF32-0252-451D-801B-E0EA2BBF10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0" y="2745325"/>
            <a:ext cx="3804234" cy="25300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BE19AA5-741C-4801-8C5A-30C9D7F7DF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8400" y="3505200"/>
            <a:ext cx="1902117" cy="206672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D9A77A9-BD77-4427-BA17-65F53B7B8625}"/>
              </a:ext>
            </a:extLst>
          </p:cNvPr>
          <p:cNvSpPr/>
          <p:nvPr/>
        </p:nvSpPr>
        <p:spPr>
          <a:xfrm>
            <a:off x="3423138" y="162950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Just like sports, some pre-stretching before work can really help!</a:t>
            </a:r>
          </a:p>
        </p:txBody>
      </p:sp>
    </p:spTree>
    <p:extLst>
      <p:ext uri="{BB962C8B-B14F-4D97-AF65-F5344CB8AC3E}">
        <p14:creationId xmlns:p14="http://schemas.microsoft.com/office/powerpoint/2010/main" val="801938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77868-B7D7-40B4-8C66-4AFDA5E31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the way you work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67A309-99F6-48A1-9B7F-6E1301058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Overexertion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C3CEED-BC46-4F65-B45E-B5FC6E215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589B0-DCC1-4A63-B780-494C35F0CF4C}" type="slidenum">
              <a:rPr lang="en-US" altLang="en-US" smtClean="0"/>
              <a:pPr/>
              <a:t>7</a:t>
            </a:fld>
            <a:endParaRPr lang="en-US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97B20B-463F-4BE7-8E3C-0D042F5A0265}"/>
              </a:ext>
            </a:extLst>
          </p:cNvPr>
          <p:cNvSpPr txBox="1"/>
          <p:nvPr/>
        </p:nvSpPr>
        <p:spPr>
          <a:xfrm>
            <a:off x="533400" y="1862509"/>
            <a:ext cx="3821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Instead of this...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0B3240-2D07-4223-BFCC-51B58895AF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22" y="2720779"/>
            <a:ext cx="3822523" cy="215335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30439E0-3B0C-4C98-B04C-17B2FA4705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932" y="2769045"/>
            <a:ext cx="3901778" cy="219800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8EF5129-B6EA-4EFA-9C1C-6276A8356E43}"/>
              </a:ext>
            </a:extLst>
          </p:cNvPr>
          <p:cNvSpPr txBox="1"/>
          <p:nvPr/>
        </p:nvSpPr>
        <p:spPr>
          <a:xfrm>
            <a:off x="4895850" y="1863246"/>
            <a:ext cx="3821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Try this...</a:t>
            </a:r>
          </a:p>
        </p:txBody>
      </p:sp>
    </p:spTree>
    <p:extLst>
      <p:ext uri="{BB962C8B-B14F-4D97-AF65-F5344CB8AC3E}">
        <p14:creationId xmlns:p14="http://schemas.microsoft.com/office/powerpoint/2010/main" val="17898012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7F671-33A0-4B95-A331-5AA9B96A0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Here is a quick video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ACDC13-5A15-4654-9972-3E0604FD54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9642" y="1417638"/>
            <a:ext cx="7924800" cy="43434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hlinkClick r:id="rId3"/>
              </a:rPr>
              <a:t>https://www.youtube.com/watch?v=fw5qlfWEaeM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AF4F6E-507F-4E5D-B009-191935326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Overexertion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03E7A3-2654-405A-A541-6332472E3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B3C71-50D0-4CC1-8511-5134496C552F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80440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6069D-2AB7-4B99-850C-0D1963D0C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helpful tips…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AF169C-82C1-40D0-97F5-1C16885D12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2302069"/>
            <a:ext cx="3200400" cy="2939661"/>
          </a:xfrm>
        </p:spPr>
        <p:txBody>
          <a:bodyPr/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en-US" dirty="0"/>
              <a:t>Slow down 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dirty="0"/>
              <a:t>Sleep on a firm mattress 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dirty="0"/>
              <a:t>Get in shape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D0ECC38-82DE-4464-8977-2036870897D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343400" y="2302069"/>
            <a:ext cx="4038600" cy="2939661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49A0DB-997E-47BE-AD51-784774A1B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Overexertion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E05D0A-ECEB-4882-90F1-C3ECA1135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B3C71-50D0-4CC1-8511-5134496C552F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6517233"/>
      </p:ext>
    </p:extLst>
  </p:cSld>
  <p:clrMapOvr>
    <a:masterClrMapping/>
  </p:clrMapOvr>
</p:sld>
</file>

<file path=ppt/theme/theme1.xml><?xml version="1.0" encoding="utf-8"?>
<a:theme xmlns:a="http://schemas.openxmlformats.org/drawingml/2006/main" name="Level design template">
  <a:themeElements>
    <a:clrScheme name="Washington Retail Color Palette">
      <a:dk1>
        <a:sysClr val="windowText" lastClr="000000"/>
      </a:dk1>
      <a:lt1>
        <a:sysClr val="window" lastClr="FFFFFF"/>
      </a:lt1>
      <a:dk2>
        <a:srgbClr val="D79133"/>
      </a:dk2>
      <a:lt2>
        <a:srgbClr val="757679"/>
      </a:lt2>
      <a:accent1>
        <a:srgbClr val="D79133"/>
      </a:accent1>
      <a:accent2>
        <a:srgbClr val="00C0AA"/>
      </a:accent2>
      <a:accent3>
        <a:srgbClr val="757679"/>
      </a:accent3>
      <a:accent4>
        <a:srgbClr val="E4E5E6"/>
      </a:accent4>
      <a:accent5>
        <a:srgbClr val="00C0AA"/>
      </a:accent5>
      <a:accent6>
        <a:srgbClr val="D79133"/>
      </a:accent6>
      <a:hlink>
        <a:srgbClr val="0000FF"/>
      </a:hlink>
      <a:folHlink>
        <a:srgbClr val="800080"/>
      </a:folHlink>
    </a:clrScheme>
    <a:fontScheme name="Office Theme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Office Theme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RS Template" id="{13A49720-6868-42D9-A2BE-82F83CAB3DD8}" vid="{5651EF42-59F1-4285-9D76-4D62B00B089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</TotalTime>
  <Words>776</Words>
  <Application>Microsoft Office PowerPoint</Application>
  <PresentationFormat>On-screen Show (4:3)</PresentationFormat>
  <Paragraphs>131</Paragraphs>
  <Slides>15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Garamond</vt:lpstr>
      <vt:lpstr>Verdana</vt:lpstr>
      <vt:lpstr>Wingdings</vt:lpstr>
      <vt:lpstr>Wingdings 2</vt:lpstr>
      <vt:lpstr>Level design template</vt:lpstr>
      <vt:lpstr>Overexertion</vt:lpstr>
      <vt:lpstr>What is an Overexertion Injury?</vt:lpstr>
      <vt:lpstr>Shoulder facts</vt:lpstr>
      <vt:lpstr>Back facts</vt:lpstr>
      <vt:lpstr>Overexertion injuries occur by…</vt:lpstr>
      <vt:lpstr>Ideas for reducing overexertion</vt:lpstr>
      <vt:lpstr>Change the way you work</vt:lpstr>
      <vt:lpstr>Here is a quick video </vt:lpstr>
      <vt:lpstr>Other helpful tips…</vt:lpstr>
      <vt:lpstr>Questions</vt:lpstr>
      <vt:lpstr>PowerPoint Presentation</vt:lpstr>
      <vt:lpstr>Question 1</vt:lpstr>
      <vt:lpstr>Question 2</vt:lpstr>
      <vt:lpstr>Question 3</vt:lpstr>
      <vt:lpstr>Question 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Rick Means</dc:creator>
  <cp:lastModifiedBy>Rick Means</cp:lastModifiedBy>
  <cp:revision>12</cp:revision>
  <cp:lastPrinted>1601-01-01T00:00:00Z</cp:lastPrinted>
  <dcterms:created xsi:type="dcterms:W3CDTF">2019-03-12T20:55:38Z</dcterms:created>
  <dcterms:modified xsi:type="dcterms:W3CDTF">2019-03-14T21:31:57Z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TC102037781033</vt:lpwstr>
  </property>
</Properties>
</file>