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9031"/>
    <a:srgbClr val="00BDAC"/>
    <a:srgbClr val="00C0AA"/>
    <a:srgbClr val="D79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5887" autoAdjust="0"/>
  </p:normalViewPr>
  <p:slideViewPr>
    <p:cSldViewPr>
      <p:cViewPr varScale="1">
        <p:scale>
          <a:sx n="108" d="100"/>
          <a:sy n="108" d="100"/>
        </p:scale>
        <p:origin x="10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01290D-842D-48C9-90DA-B9ACA0C7ADC1}" type="datetimeFigureOut">
              <a:rPr lang="en-US" smtClean="0"/>
              <a:t>9/30/2019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4E59BE-87FF-4A11-9EB5-42E70E369267}" type="slidenum">
              <a:rPr lang="en-US" smtClean="0"/>
              <a:t>‹#›</a:t>
            </a:fld>
            <a:endParaRPr lang="en-US"/>
          </a:p>
        </p:txBody>
      </p:sp>
    </p:spTree>
    <p:extLst>
      <p:ext uri="{BB962C8B-B14F-4D97-AF65-F5344CB8AC3E}">
        <p14:creationId xmlns:p14="http://schemas.microsoft.com/office/powerpoint/2010/main" val="1416211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2099F0-976A-48DF-8027-C44D5F6F147F}" type="datetimeFigureOut">
              <a:rPr lang="en-US" smtClean="0"/>
              <a:t>9/30/2019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15357-CA0C-4535-9D06-F7F3D45E3382}" type="slidenum">
              <a:rPr lang="en-US" smtClean="0"/>
              <a:t>‹#›</a:t>
            </a:fld>
            <a:endParaRPr lang="en-US"/>
          </a:p>
        </p:txBody>
      </p:sp>
    </p:spTree>
    <p:extLst>
      <p:ext uri="{BB962C8B-B14F-4D97-AF65-F5344CB8AC3E}">
        <p14:creationId xmlns:p14="http://schemas.microsoft.com/office/powerpoint/2010/main" val="33540383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915357-CA0C-4535-9D06-F7F3D45E3382}" type="slidenum">
              <a:rPr lang="en-US" smtClean="0"/>
              <a:t>1</a:t>
            </a:fld>
            <a:endParaRPr lang="en-US"/>
          </a:p>
        </p:txBody>
      </p:sp>
    </p:spTree>
    <p:extLst>
      <p:ext uri="{BB962C8B-B14F-4D97-AF65-F5344CB8AC3E}">
        <p14:creationId xmlns:p14="http://schemas.microsoft.com/office/powerpoint/2010/main" val="1045233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
          <p:cNvSpPr/>
          <p:nvPr userDrawn="1"/>
        </p:nvSpPr>
        <p:spPr bwMode="auto">
          <a:xfrm>
            <a:off x="0" y="-1"/>
            <a:ext cx="9144000" cy="6050281"/>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291845" name="Rectangle 5"/>
          <p:cNvSpPr>
            <a:spLocks noGrp="1" noChangeArrowheads="1"/>
          </p:cNvSpPr>
          <p:nvPr>
            <p:ph type="ftr" sz="quarter" idx="3"/>
          </p:nvPr>
        </p:nvSpPr>
        <p:spPr/>
        <p:txBody>
          <a:bodyPr/>
          <a:lstStyle>
            <a:lvl1pPr>
              <a:defRPr/>
            </a:lvl1pPr>
          </a:lstStyle>
          <a:p>
            <a:r>
              <a:rPr lang="en-US" altLang="en-US"/>
              <a:t>Heat Related Illness</a:t>
            </a:r>
            <a:endParaRPr lang="en-US" altLang="en-US" dirty="0"/>
          </a:p>
        </p:txBody>
      </p:sp>
      <p:sp>
        <p:nvSpPr>
          <p:cNvPr id="291846" name="Rectangle 6"/>
          <p:cNvSpPr>
            <a:spLocks noGrp="1" noChangeArrowheads="1"/>
          </p:cNvSpPr>
          <p:nvPr>
            <p:ph type="sldNum" sz="quarter" idx="4"/>
          </p:nvPr>
        </p:nvSpPr>
        <p:spPr/>
        <p:txBody>
          <a:bodyPr/>
          <a:lstStyle>
            <a:lvl1pPr>
              <a:defRPr/>
            </a:lvl1pPr>
          </a:lstStyle>
          <a:p>
            <a:fld id="{35BCF8CD-C831-4556-89E0-676649C75C18}" type="slidenum">
              <a:rPr lang="en-US" altLang="en-US"/>
              <a:pPr/>
              <a:t>‹#›</a:t>
            </a:fld>
            <a:endParaRPr lang="en-US" alt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73255"/>
            <a:ext cx="1066800" cy="532345"/>
          </a:xfrm>
          <a:prstGeom prst="rect">
            <a:avLst/>
          </a:prstGeom>
        </p:spPr>
      </p:pic>
      <p:sp>
        <p:nvSpPr>
          <p:cNvPr id="17" name="Picture Placeholder 8"/>
          <p:cNvSpPr>
            <a:spLocks noGrp="1" noChangeAspect="1"/>
          </p:cNvSpPr>
          <p:nvPr>
            <p:ph type="pic" sz="quarter" idx="13"/>
          </p:nvPr>
        </p:nvSpPr>
        <p:spPr>
          <a:xfrm>
            <a:off x="722313" y="3505200"/>
            <a:ext cx="2587752" cy="2286000"/>
          </a:xfrm>
          <a:ln w="9525">
            <a:solidFill>
              <a:schemeClr val="tx1"/>
            </a:solidFill>
          </a:ln>
        </p:spPr>
        <p:txBody>
          <a:bodyPr/>
          <a:lstStyle/>
          <a:p>
            <a:r>
              <a:rPr lang="en-US"/>
              <a:t>Click icon to add picture</a:t>
            </a:r>
            <a:endParaRPr lang="en-US" dirty="0"/>
          </a:p>
        </p:txBody>
      </p:sp>
      <p:sp>
        <p:nvSpPr>
          <p:cNvPr id="18" name="Picture Placeholder 8"/>
          <p:cNvSpPr>
            <a:spLocks noGrp="1" noChangeAspect="1"/>
          </p:cNvSpPr>
          <p:nvPr>
            <p:ph type="pic" sz="quarter" idx="14"/>
          </p:nvPr>
        </p:nvSpPr>
        <p:spPr>
          <a:xfrm>
            <a:off x="3314637" y="3505200"/>
            <a:ext cx="2587752" cy="2286000"/>
          </a:xfrm>
          <a:ln w="9525">
            <a:solidFill>
              <a:schemeClr val="tx1"/>
            </a:solidFill>
          </a:ln>
        </p:spPr>
        <p:txBody>
          <a:bodyPr/>
          <a:lstStyle/>
          <a:p>
            <a:r>
              <a:rPr lang="en-US"/>
              <a:t>Click icon to add picture</a:t>
            </a:r>
          </a:p>
        </p:txBody>
      </p:sp>
      <p:sp>
        <p:nvSpPr>
          <p:cNvPr id="19" name="Picture Placeholder 8"/>
          <p:cNvSpPr>
            <a:spLocks noGrp="1" noChangeAspect="1"/>
          </p:cNvSpPr>
          <p:nvPr>
            <p:ph type="pic" sz="quarter" idx="15"/>
          </p:nvPr>
        </p:nvSpPr>
        <p:spPr>
          <a:xfrm>
            <a:off x="5906961" y="3505200"/>
            <a:ext cx="2587752" cy="2286000"/>
          </a:xfrm>
          <a:ln w="9525">
            <a:solidFill>
              <a:schemeClr val="tx1"/>
            </a:solidFill>
          </a:ln>
        </p:spPr>
        <p:txBody>
          <a:bodyPr/>
          <a:lstStyle/>
          <a:p>
            <a:r>
              <a:rPr lang="en-US"/>
              <a:t>Click icon to add picture</a:t>
            </a:r>
          </a:p>
        </p:txBody>
      </p:sp>
      <p:sp>
        <p:nvSpPr>
          <p:cNvPr id="21" name="Text Placeholder 2"/>
          <p:cNvSpPr>
            <a:spLocks noGrp="1"/>
          </p:cNvSpPr>
          <p:nvPr>
            <p:ph type="body" idx="1"/>
          </p:nvPr>
        </p:nvSpPr>
        <p:spPr>
          <a:xfrm>
            <a:off x="722313" y="1143000"/>
            <a:ext cx="7772400" cy="977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3" name="Title 2"/>
          <p:cNvSpPr>
            <a:spLocks noGrp="1"/>
          </p:cNvSpPr>
          <p:nvPr>
            <p:ph type="title"/>
          </p:nvPr>
        </p:nvSpPr>
        <p:spPr/>
        <p:txBody>
          <a:bodyPr/>
          <a:lstStyle/>
          <a:p>
            <a:r>
              <a:rPr lang="en-US"/>
              <a:t>Click to edit Master title style</a:t>
            </a:r>
          </a:p>
        </p:txBody>
      </p:sp>
      <p:grpSp>
        <p:nvGrpSpPr>
          <p:cNvPr id="16" name="Group 15">
            <a:extLst>
              <a:ext uri="{FF2B5EF4-FFF2-40B4-BE49-F238E27FC236}">
                <a16:creationId xmlns:a16="http://schemas.microsoft.com/office/drawing/2014/main" id="{D78B9115-A0D3-4ABC-9DF2-8B9541B3F550}"/>
              </a:ext>
            </a:extLst>
          </p:cNvPr>
          <p:cNvGrpSpPr/>
          <p:nvPr userDrawn="1"/>
        </p:nvGrpSpPr>
        <p:grpSpPr>
          <a:xfrm>
            <a:off x="0" y="6050280"/>
            <a:ext cx="9144000" cy="0"/>
            <a:chOff x="0" y="5791200"/>
            <a:chExt cx="9144000" cy="0"/>
          </a:xfrm>
        </p:grpSpPr>
        <p:cxnSp>
          <p:nvCxnSpPr>
            <p:cNvPr id="20" name="Straight Connector 19">
              <a:extLst>
                <a:ext uri="{FF2B5EF4-FFF2-40B4-BE49-F238E27FC236}">
                  <a16:creationId xmlns:a16="http://schemas.microsoft.com/office/drawing/2014/main" id="{83C70DFC-6385-4898-9F92-119376298791}"/>
                </a:ext>
              </a:extLst>
            </p:cNvPr>
            <p:cNvCxnSpPr>
              <a:cxnSpLocks/>
            </p:cNvCxnSpPr>
            <p:nvPr userDrawn="1"/>
          </p:nvCxnSpPr>
          <p:spPr bwMode="auto">
            <a:xfrm>
              <a:off x="0" y="5791200"/>
              <a:ext cx="4648200" cy="0"/>
            </a:xfrm>
            <a:prstGeom prst="line">
              <a:avLst/>
            </a:prstGeom>
            <a:ln w="31750">
              <a:solidFill>
                <a:srgbClr val="00BDAC"/>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CF74F511-9329-428B-817E-115A923E609A}"/>
                </a:ext>
              </a:extLst>
            </p:cNvPr>
            <p:cNvCxnSpPr>
              <a:cxnSpLocks/>
            </p:cNvCxnSpPr>
            <p:nvPr userDrawn="1"/>
          </p:nvCxnSpPr>
          <p:spPr bwMode="auto">
            <a:xfrm>
              <a:off x="4648200" y="5791200"/>
              <a:ext cx="2971800" cy="0"/>
            </a:xfrm>
            <a:prstGeom prst="line">
              <a:avLst/>
            </a:prstGeom>
            <a:ln w="31750">
              <a:solidFill>
                <a:srgbClr val="DA9031"/>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45D6819-69DE-4C13-9129-50BABCA32071}"/>
                </a:ext>
              </a:extLst>
            </p:cNvPr>
            <p:cNvCxnSpPr>
              <a:cxnSpLocks/>
            </p:cNvCxnSpPr>
            <p:nvPr userDrawn="1"/>
          </p:nvCxnSpPr>
          <p:spPr bwMode="auto">
            <a:xfrm>
              <a:off x="7620000" y="5791200"/>
              <a:ext cx="1524000" cy="0"/>
            </a:xfrm>
            <a:prstGeom prst="line">
              <a:avLst/>
            </a:prstGeom>
            <a:ln w="31750">
              <a:solidFill>
                <a:schemeClr val="tx1"/>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77813"/>
            <a:ext cx="8229600" cy="1139825"/>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1600201"/>
            <a:ext cx="82296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altLang="en-US"/>
              <a:t>Heat Related Illness</a:t>
            </a:r>
          </a:p>
        </p:txBody>
      </p:sp>
      <p:sp>
        <p:nvSpPr>
          <p:cNvPr id="6" name="Slide Number Placeholder 5"/>
          <p:cNvSpPr>
            <a:spLocks noGrp="1"/>
          </p:cNvSpPr>
          <p:nvPr>
            <p:ph type="sldNum" sz="quarter" idx="12"/>
          </p:nvPr>
        </p:nvSpPr>
        <p:spPr/>
        <p:txBody>
          <a:bodyPr/>
          <a:lstStyle>
            <a:lvl1pPr>
              <a:defRPr/>
            </a:lvl1pPr>
          </a:lstStyle>
          <a:p>
            <a:fld id="{314589B0-DCC1-4A63-B780-494C35F0CF4C}" type="slidenum">
              <a:rPr lang="en-US" altLang="en-US"/>
              <a:pPr/>
              <a:t>‹#›</a:t>
            </a:fld>
            <a:endParaRPr lang="en-US" altLang="en-US"/>
          </a:p>
        </p:txBody>
      </p:sp>
    </p:spTree>
    <p:extLst>
      <p:ext uri="{BB962C8B-B14F-4D97-AF65-F5344CB8AC3E}">
        <p14:creationId xmlns:p14="http://schemas.microsoft.com/office/powerpoint/2010/main" val="2002723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Picture Placeholder 8"/>
          <p:cNvSpPr>
            <a:spLocks noGrp="1" noChangeAspect="1"/>
          </p:cNvSpPr>
          <p:nvPr>
            <p:ph type="pic" sz="quarter" idx="13"/>
          </p:nvPr>
        </p:nvSpPr>
        <p:spPr>
          <a:xfrm>
            <a:off x="722313" y="3505200"/>
            <a:ext cx="2587752" cy="2286000"/>
          </a:xfrm>
          <a:ln w="9525">
            <a:solidFill>
              <a:schemeClr val="tx1"/>
            </a:solidFill>
          </a:ln>
        </p:spPr>
        <p:txBody>
          <a:bodyPr/>
          <a:lstStyle/>
          <a:p>
            <a:r>
              <a:rPr lang="en-US"/>
              <a:t>Click icon to add picture</a:t>
            </a:r>
            <a:endParaRPr lang="en-US" dirty="0"/>
          </a:p>
        </p:txBody>
      </p:sp>
      <p:sp>
        <p:nvSpPr>
          <p:cNvPr id="12" name="Picture Placeholder 8"/>
          <p:cNvSpPr>
            <a:spLocks noGrp="1" noChangeAspect="1"/>
          </p:cNvSpPr>
          <p:nvPr>
            <p:ph type="pic" sz="quarter" idx="14"/>
          </p:nvPr>
        </p:nvSpPr>
        <p:spPr>
          <a:xfrm>
            <a:off x="3314637" y="3505200"/>
            <a:ext cx="2587752" cy="2286000"/>
          </a:xfrm>
          <a:ln w="9525">
            <a:solidFill>
              <a:schemeClr val="tx1"/>
            </a:solidFill>
          </a:ln>
        </p:spPr>
        <p:txBody>
          <a:bodyPr/>
          <a:lstStyle/>
          <a:p>
            <a:r>
              <a:rPr lang="en-US"/>
              <a:t>Click icon to add picture</a:t>
            </a:r>
          </a:p>
        </p:txBody>
      </p:sp>
      <p:sp>
        <p:nvSpPr>
          <p:cNvPr id="13" name="Picture Placeholder 8"/>
          <p:cNvSpPr>
            <a:spLocks noGrp="1" noChangeAspect="1"/>
          </p:cNvSpPr>
          <p:nvPr>
            <p:ph type="pic" sz="quarter" idx="15"/>
          </p:nvPr>
        </p:nvSpPr>
        <p:spPr>
          <a:xfrm>
            <a:off x="5906961" y="3505200"/>
            <a:ext cx="2587752" cy="2286000"/>
          </a:xfrm>
          <a:ln w="9525">
            <a:solidFill>
              <a:schemeClr val="tx1"/>
            </a:solidFill>
          </a:ln>
        </p:spPr>
        <p:txBody>
          <a:bodyPr/>
          <a:lstStyle/>
          <a:p>
            <a:r>
              <a:rPr lang="en-US"/>
              <a:t>Click icon to add picture</a:t>
            </a:r>
          </a:p>
        </p:txBody>
      </p:sp>
      <p:sp>
        <p:nvSpPr>
          <p:cNvPr id="2" name="Title 1"/>
          <p:cNvSpPr>
            <a:spLocks noGrp="1"/>
          </p:cNvSpPr>
          <p:nvPr>
            <p:ph type="title"/>
          </p:nvPr>
        </p:nvSpPr>
        <p:spPr>
          <a:xfrm>
            <a:off x="722313" y="2120900"/>
            <a:ext cx="7772400" cy="1362075"/>
          </a:xfrm>
        </p:spPr>
        <p:txBody>
          <a:bodyPr anchor="b"/>
          <a:lstStyle>
            <a:lvl1pPr algn="l">
              <a:defRPr sz="3600" b="1" cap="all"/>
            </a:lvl1pPr>
          </a:lstStyle>
          <a:p>
            <a:r>
              <a:rPr lang="en-US"/>
              <a:t>Click to edit Master title style</a:t>
            </a:r>
            <a:endParaRPr lang="en-US" dirty="0"/>
          </a:p>
        </p:txBody>
      </p:sp>
      <p:sp>
        <p:nvSpPr>
          <p:cNvPr id="3" name="Text Placeholder 2"/>
          <p:cNvSpPr>
            <a:spLocks noGrp="1"/>
          </p:cNvSpPr>
          <p:nvPr>
            <p:ph type="body" idx="1"/>
          </p:nvPr>
        </p:nvSpPr>
        <p:spPr>
          <a:xfrm>
            <a:off x="722313" y="1143000"/>
            <a:ext cx="7772400" cy="977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a:t>Heat Related Illness</a:t>
            </a:r>
          </a:p>
        </p:txBody>
      </p:sp>
      <p:sp>
        <p:nvSpPr>
          <p:cNvPr id="6" name="Slide Number Placeholder 5"/>
          <p:cNvSpPr>
            <a:spLocks noGrp="1"/>
          </p:cNvSpPr>
          <p:nvPr>
            <p:ph type="sldNum" sz="quarter" idx="12"/>
          </p:nvPr>
        </p:nvSpPr>
        <p:spPr/>
        <p:txBody>
          <a:bodyPr/>
          <a:lstStyle>
            <a:lvl1pPr>
              <a:defRPr/>
            </a:lvl1pPr>
          </a:lstStyle>
          <a:p>
            <a:fld id="{AA6754AB-BCF0-4111-9D98-AAF08E5B6784}" type="slidenum">
              <a:rPr lang="en-US" altLang="en-US"/>
              <a:pPr/>
              <a:t>‹#›</a:t>
            </a:fld>
            <a:endParaRPr lang="en-US" altLang="en-US"/>
          </a:p>
        </p:txBody>
      </p:sp>
    </p:spTree>
    <p:extLst>
      <p:ext uri="{BB962C8B-B14F-4D97-AF65-F5344CB8AC3E}">
        <p14:creationId xmlns:p14="http://schemas.microsoft.com/office/powerpoint/2010/main" val="197725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44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lvl1pPr>
          </a:lstStyle>
          <a:p>
            <a:r>
              <a:rPr lang="en-US" altLang="en-US"/>
              <a:t>Heat Related Illness</a:t>
            </a:r>
          </a:p>
        </p:txBody>
      </p:sp>
      <p:sp>
        <p:nvSpPr>
          <p:cNvPr id="7" name="Slide Number Placeholder 6"/>
          <p:cNvSpPr>
            <a:spLocks noGrp="1"/>
          </p:cNvSpPr>
          <p:nvPr>
            <p:ph type="sldNum" sz="quarter" idx="12"/>
          </p:nvPr>
        </p:nvSpPr>
        <p:spPr/>
        <p:txBody>
          <a:bodyPr/>
          <a:lstStyle>
            <a:lvl1pPr>
              <a:defRPr/>
            </a:lvl1pPr>
          </a:lstStyle>
          <a:p>
            <a:fld id="{7EBB3C71-50D0-4CC1-8511-5134496C552F}" type="slidenum">
              <a:rPr lang="en-US" altLang="en-US"/>
              <a:pPr/>
              <a:t>‹#›</a:t>
            </a:fld>
            <a:endParaRPr lang="en-US" altLang="en-US"/>
          </a:p>
        </p:txBody>
      </p:sp>
    </p:spTree>
    <p:extLst>
      <p:ext uri="{BB962C8B-B14F-4D97-AF65-F5344CB8AC3E}">
        <p14:creationId xmlns:p14="http://schemas.microsoft.com/office/powerpoint/2010/main" val="137705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altLang="en-US"/>
              <a:t>Heat Related Illness</a:t>
            </a:r>
          </a:p>
        </p:txBody>
      </p:sp>
      <p:sp>
        <p:nvSpPr>
          <p:cNvPr id="9" name="Slide Number Placeholder 8"/>
          <p:cNvSpPr>
            <a:spLocks noGrp="1"/>
          </p:cNvSpPr>
          <p:nvPr>
            <p:ph type="sldNum" sz="quarter" idx="12"/>
          </p:nvPr>
        </p:nvSpPr>
        <p:spPr/>
        <p:txBody>
          <a:bodyPr/>
          <a:lstStyle>
            <a:lvl1pPr>
              <a:defRPr/>
            </a:lvl1pPr>
          </a:lstStyle>
          <a:p>
            <a:fld id="{A68C607B-BF35-4501-9CEC-61CFC0EE7919}" type="slidenum">
              <a:rPr lang="en-US" altLang="en-US"/>
              <a:pPr/>
              <a:t>‹#›</a:t>
            </a:fld>
            <a:endParaRPr lang="en-US" altLang="en-US"/>
          </a:p>
        </p:txBody>
      </p:sp>
    </p:spTree>
    <p:extLst>
      <p:ext uri="{BB962C8B-B14F-4D97-AF65-F5344CB8AC3E}">
        <p14:creationId xmlns:p14="http://schemas.microsoft.com/office/powerpoint/2010/main" val="2382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Heat Related Illness</a:t>
            </a:r>
          </a:p>
        </p:txBody>
      </p:sp>
      <p:sp>
        <p:nvSpPr>
          <p:cNvPr id="5" name="Slide Number Placeholder 4"/>
          <p:cNvSpPr>
            <a:spLocks noGrp="1"/>
          </p:cNvSpPr>
          <p:nvPr>
            <p:ph type="sldNum" sz="quarter" idx="12"/>
          </p:nvPr>
        </p:nvSpPr>
        <p:spPr/>
        <p:txBody>
          <a:bodyPr/>
          <a:lstStyle>
            <a:lvl1pPr>
              <a:defRPr/>
            </a:lvl1pPr>
          </a:lstStyle>
          <a:p>
            <a:fld id="{1921C883-A058-43AB-92DC-5A87A2515D03}" type="slidenum">
              <a:rPr lang="en-US" altLang="en-US"/>
              <a:pPr/>
              <a:t>‹#›</a:t>
            </a:fld>
            <a:endParaRPr lang="en-US" altLang="en-US"/>
          </a:p>
        </p:txBody>
      </p:sp>
    </p:spTree>
    <p:extLst>
      <p:ext uri="{BB962C8B-B14F-4D97-AF65-F5344CB8AC3E}">
        <p14:creationId xmlns:p14="http://schemas.microsoft.com/office/powerpoint/2010/main" val="361090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Heat Related Illness</a:t>
            </a:r>
          </a:p>
        </p:txBody>
      </p:sp>
      <p:sp>
        <p:nvSpPr>
          <p:cNvPr id="4" name="Slide Number Placeholder 3"/>
          <p:cNvSpPr>
            <a:spLocks noGrp="1"/>
          </p:cNvSpPr>
          <p:nvPr>
            <p:ph type="sldNum" sz="quarter" idx="12"/>
          </p:nvPr>
        </p:nvSpPr>
        <p:spPr/>
        <p:txBody>
          <a:bodyPr/>
          <a:lstStyle>
            <a:lvl1pPr>
              <a:defRPr/>
            </a:lvl1pPr>
          </a:lstStyle>
          <a:p>
            <a:fld id="{914BA8A4-0D85-45E6-9D7D-3BFFBB1556C1}" type="slidenum">
              <a:rPr lang="en-US" altLang="en-US"/>
              <a:pPr/>
              <a:t>‹#›</a:t>
            </a:fld>
            <a:endParaRPr lang="en-US" altLang="en-US"/>
          </a:p>
        </p:txBody>
      </p:sp>
    </p:spTree>
    <p:extLst>
      <p:ext uri="{BB962C8B-B14F-4D97-AF65-F5344CB8AC3E}">
        <p14:creationId xmlns:p14="http://schemas.microsoft.com/office/powerpoint/2010/main" val="412180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Heat Related Illness</a:t>
            </a:r>
          </a:p>
        </p:txBody>
      </p:sp>
      <p:sp>
        <p:nvSpPr>
          <p:cNvPr id="7" name="Slide Number Placeholder 6"/>
          <p:cNvSpPr>
            <a:spLocks noGrp="1"/>
          </p:cNvSpPr>
          <p:nvPr>
            <p:ph type="sldNum" sz="quarter" idx="12"/>
          </p:nvPr>
        </p:nvSpPr>
        <p:spPr/>
        <p:txBody>
          <a:bodyPr/>
          <a:lstStyle>
            <a:lvl1pPr>
              <a:defRPr/>
            </a:lvl1pPr>
          </a:lstStyle>
          <a:p>
            <a:fld id="{9498A877-0BE8-4A71-92BE-21994F344282}" type="slidenum">
              <a:rPr lang="en-US" altLang="en-US"/>
              <a:pPr/>
              <a:t>‹#›</a:t>
            </a:fld>
            <a:endParaRPr lang="en-US" altLang="en-US"/>
          </a:p>
        </p:txBody>
      </p:sp>
    </p:spTree>
    <p:extLst>
      <p:ext uri="{BB962C8B-B14F-4D97-AF65-F5344CB8AC3E}">
        <p14:creationId xmlns:p14="http://schemas.microsoft.com/office/powerpoint/2010/main" val="92486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Heat Related Illness</a:t>
            </a:r>
          </a:p>
        </p:txBody>
      </p:sp>
      <p:sp>
        <p:nvSpPr>
          <p:cNvPr id="7" name="Slide Number Placeholder 6"/>
          <p:cNvSpPr>
            <a:spLocks noGrp="1"/>
          </p:cNvSpPr>
          <p:nvPr>
            <p:ph type="sldNum" sz="quarter" idx="12"/>
          </p:nvPr>
        </p:nvSpPr>
        <p:spPr/>
        <p:txBody>
          <a:bodyPr/>
          <a:lstStyle>
            <a:lvl1pPr>
              <a:defRPr/>
            </a:lvl1pPr>
          </a:lstStyle>
          <a:p>
            <a:fld id="{653E8356-C116-4346-8A1D-8D5E26DF23B3}" type="slidenum">
              <a:rPr lang="en-US" altLang="en-US"/>
              <a:pPr/>
              <a:t>‹#›</a:t>
            </a:fld>
            <a:endParaRPr lang="en-US" altLang="en-US"/>
          </a:p>
        </p:txBody>
      </p:sp>
    </p:spTree>
    <p:extLst>
      <p:ext uri="{BB962C8B-B14F-4D97-AF65-F5344CB8AC3E}">
        <p14:creationId xmlns:p14="http://schemas.microsoft.com/office/powerpoint/2010/main" val="384701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488212"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US" altLang="en-US" dirty="0"/>
          </a:p>
        </p:txBody>
      </p:sp>
      <p:sp>
        <p:nvSpPr>
          <p:cNvPr id="290819" name="Rectangle 3"/>
          <p:cNvSpPr>
            <a:spLocks noGrp="1" noChangeArrowheads="1"/>
          </p:cNvSpPr>
          <p:nvPr>
            <p:ph type="body" idx="1"/>
          </p:nvPr>
        </p:nvSpPr>
        <p:spPr bwMode="auto">
          <a:xfrm>
            <a:off x="488212" y="1600201"/>
            <a:ext cx="8229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290821" name="Rectangle 5"/>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Calibri" panose="020F0502020204030204" pitchFamily="34" charset="0"/>
                <a:cs typeface="Calibri" panose="020F0502020204030204" pitchFamily="34" charset="0"/>
              </a:defRPr>
            </a:lvl1pPr>
          </a:lstStyle>
          <a:p>
            <a:r>
              <a:rPr lang="en-US" altLang="en-US"/>
              <a:t>Heat Related Illness</a:t>
            </a:r>
            <a:endParaRPr lang="en-US" altLang="en-US" dirty="0"/>
          </a:p>
        </p:txBody>
      </p:sp>
      <p:sp>
        <p:nvSpPr>
          <p:cNvPr id="290822"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Calibri" panose="020F0502020204030204" pitchFamily="34" charset="0"/>
                <a:cs typeface="Calibri" panose="020F0502020204030204" pitchFamily="34" charset="0"/>
              </a:defRPr>
            </a:lvl1pPr>
          </a:lstStyle>
          <a:p>
            <a:fld id="{942CB422-2FAD-4D73-B667-C5C62179E970}" type="slidenum">
              <a:rPr lang="en-US" altLang="en-US" smtClean="0"/>
              <a:pPr/>
              <a:t>‹#›</a:t>
            </a:fld>
            <a:endParaRPr lang="en-US" altLang="en-US" dirty="0"/>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87327" y="6107831"/>
            <a:ext cx="1189074" cy="566187"/>
          </a:xfrm>
          <a:prstGeom prst="rect">
            <a:avLst/>
          </a:prstGeom>
        </p:spPr>
      </p:pic>
      <p:grpSp>
        <p:nvGrpSpPr>
          <p:cNvPr id="8" name="Group 7">
            <a:extLst>
              <a:ext uri="{FF2B5EF4-FFF2-40B4-BE49-F238E27FC236}">
                <a16:creationId xmlns:a16="http://schemas.microsoft.com/office/drawing/2014/main" id="{DE93452F-9981-402C-9E9A-890F2B4FF0A6}"/>
              </a:ext>
            </a:extLst>
          </p:cNvPr>
          <p:cNvGrpSpPr/>
          <p:nvPr userDrawn="1"/>
        </p:nvGrpSpPr>
        <p:grpSpPr>
          <a:xfrm>
            <a:off x="0" y="6019800"/>
            <a:ext cx="9144000" cy="0"/>
            <a:chOff x="0" y="5791200"/>
            <a:chExt cx="9144000" cy="0"/>
          </a:xfrm>
        </p:grpSpPr>
        <p:cxnSp>
          <p:nvCxnSpPr>
            <p:cNvPr id="9" name="Straight Connector 8">
              <a:extLst>
                <a:ext uri="{FF2B5EF4-FFF2-40B4-BE49-F238E27FC236}">
                  <a16:creationId xmlns:a16="http://schemas.microsoft.com/office/drawing/2014/main" id="{4E9974B5-DF0F-45EF-9315-874996053232}"/>
                </a:ext>
              </a:extLst>
            </p:cNvPr>
            <p:cNvCxnSpPr>
              <a:cxnSpLocks/>
            </p:cNvCxnSpPr>
            <p:nvPr userDrawn="1"/>
          </p:nvCxnSpPr>
          <p:spPr bwMode="auto">
            <a:xfrm>
              <a:off x="0" y="5791200"/>
              <a:ext cx="4648200" cy="0"/>
            </a:xfrm>
            <a:prstGeom prst="line">
              <a:avLst/>
            </a:prstGeom>
            <a:ln w="31750">
              <a:solidFill>
                <a:srgbClr val="00BDAC"/>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8AB2F10A-CAE4-476C-97C4-71037BBBBA69}"/>
                </a:ext>
              </a:extLst>
            </p:cNvPr>
            <p:cNvCxnSpPr>
              <a:cxnSpLocks/>
            </p:cNvCxnSpPr>
            <p:nvPr userDrawn="1"/>
          </p:nvCxnSpPr>
          <p:spPr bwMode="auto">
            <a:xfrm>
              <a:off x="4648200" y="5791200"/>
              <a:ext cx="2971800" cy="0"/>
            </a:xfrm>
            <a:prstGeom prst="line">
              <a:avLst/>
            </a:prstGeom>
            <a:ln w="31750">
              <a:solidFill>
                <a:srgbClr val="DA9031"/>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2B3F6D2-3E15-4B07-953C-CE48F245B2ED}"/>
                </a:ext>
              </a:extLst>
            </p:cNvPr>
            <p:cNvCxnSpPr>
              <a:cxnSpLocks/>
            </p:cNvCxnSpPr>
            <p:nvPr userDrawn="1"/>
          </p:nvCxnSpPr>
          <p:spPr bwMode="auto">
            <a:xfrm>
              <a:off x="7620000" y="5791200"/>
              <a:ext cx="1524000" cy="0"/>
            </a:xfrm>
            <a:prstGeom prst="line">
              <a:avLst/>
            </a:prstGeom>
            <a:ln w="31750">
              <a:solidFill>
                <a:schemeClr val="tx1"/>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Lst>
  <p:hf hdr="0" dt="0"/>
  <p:txStyles>
    <p:titleStyle>
      <a:lvl1pPr algn="l" rtl="0" eaLnBrk="1" fontAlgn="base" hangingPunct="1">
        <a:spcBef>
          <a:spcPct val="0"/>
        </a:spcBef>
        <a:spcAft>
          <a:spcPct val="0"/>
        </a:spcAft>
        <a:defRPr sz="3600" b="0" i="0" cap="none" baseline="0">
          <a:solidFill>
            <a:schemeClr val="accent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Calibri" panose="020F0502020204030204" pitchFamily="34" charset="0"/>
          <a:cs typeface="Calibri" panose="020F0502020204030204" pitchFamily="34" charset="0"/>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Calibri" panose="020F0502020204030204" pitchFamily="34" charset="0"/>
          <a:cs typeface="Calibri" panose="020F0502020204030204" pitchFamily="34" charset="0"/>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Calibri" panose="020F0502020204030204" pitchFamily="34" charset="0"/>
          <a:cs typeface="Calibri" panose="020F0502020204030204" pitchFamily="34" charset="0"/>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playlist?list=PL-_I4binSRgmLQmvpDfzKaczY_mT5ZbX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219200"/>
            <a:ext cx="8229600" cy="1139825"/>
          </a:xfrm>
        </p:spPr>
        <p:txBody>
          <a:bodyPr/>
          <a:lstStyle/>
          <a:p>
            <a:pPr algn="ctr"/>
            <a:r>
              <a:rPr lang="en-US" altLang="en-US" sz="4800" dirty="0">
                <a:solidFill>
                  <a:srgbClr val="DA9031"/>
                </a:solidFill>
              </a:rPr>
              <a:t>Slips, Trips and Falls</a:t>
            </a:r>
            <a:endParaRPr lang="en-US" sz="4800" b="1" dirty="0">
              <a:solidFill>
                <a:srgbClr val="DA9031"/>
              </a:solidFill>
            </a:endParaRPr>
          </a:p>
        </p:txBody>
      </p:sp>
      <p:pic>
        <p:nvPicPr>
          <p:cNvPr id="7" name="Picture 2">
            <a:extLst>
              <a:ext uri="{FF2B5EF4-FFF2-40B4-BE49-F238E27FC236}">
                <a16:creationId xmlns:a16="http://schemas.microsoft.com/office/drawing/2014/main" id="{E7FE7907-28E4-4076-8A6F-A2660A13F6B2}"/>
              </a:ext>
            </a:extLst>
          </p:cNvPr>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rcRect l="3866" r="3866"/>
          <a:stretch>
            <a:fillRect/>
          </a:stretch>
        </p:blipFill>
        <p:spPr bwMode="auto">
          <a:xfrm>
            <a:off x="722313" y="3505200"/>
            <a:ext cx="25876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Placeholder 7">
            <a:extLst>
              <a:ext uri="{FF2B5EF4-FFF2-40B4-BE49-F238E27FC236}">
                <a16:creationId xmlns:a16="http://schemas.microsoft.com/office/drawing/2014/main" id="{802FA8CE-B0BC-405B-84D2-F11993045A25}"/>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t="18660" b="18660"/>
          <a:stretch>
            <a:fillRect/>
          </a:stretch>
        </p:blipFill>
        <p:spPr>
          <a:xfrm>
            <a:off x="3314700" y="3505200"/>
            <a:ext cx="2587625" cy="2286000"/>
          </a:xfrm>
          <a:prstGeom prst="rect">
            <a:avLst/>
          </a:prstGeom>
          <a:effectLst>
            <a:softEdge rad="127000"/>
          </a:effectLst>
        </p:spPr>
      </p:pic>
      <p:pic>
        <p:nvPicPr>
          <p:cNvPr id="9" name="Picture Placeholder 8">
            <a:extLst>
              <a:ext uri="{FF2B5EF4-FFF2-40B4-BE49-F238E27FC236}">
                <a16:creationId xmlns:a16="http://schemas.microsoft.com/office/drawing/2014/main" id="{99B78C40-7299-4F65-A343-B7DDDE0E7A1D}"/>
              </a:ext>
            </a:extLst>
          </p:cNvPr>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t="5579" b="5579"/>
          <a:stretch>
            <a:fillRect/>
          </a:stretch>
        </p:blipFill>
        <p:spPr>
          <a:xfrm>
            <a:off x="5907088" y="3505200"/>
            <a:ext cx="2587625" cy="2286000"/>
          </a:xfrm>
          <a:prstGeom prst="rect">
            <a:avLst/>
          </a:prstGeom>
          <a:effectLst>
            <a:softEdge rad="127000"/>
          </a:effectLst>
        </p:spPr>
      </p:pic>
    </p:spTree>
    <p:extLst>
      <p:ext uri="{BB962C8B-B14F-4D97-AF65-F5344CB8AC3E}">
        <p14:creationId xmlns:p14="http://schemas.microsoft.com/office/powerpoint/2010/main" val="318584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1+#ppt_w/2"/>
                                          </p:val>
                                        </p:tav>
                                        <p:tav tm="100000">
                                          <p:val>
                                            <p:strVal val="#ppt_x"/>
                                          </p:val>
                                        </p:tav>
                                      </p:tavLst>
                                    </p:anim>
                                    <p:anim calcmode="lin" valueType="num">
                                      <p:cBhvr additive="base">
                                        <p:cTn id="15"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56C2-2CAD-4417-9F6C-EC0CF9DBF1A4}"/>
              </a:ext>
            </a:extLst>
          </p:cNvPr>
          <p:cNvSpPr>
            <a:spLocks noGrp="1"/>
          </p:cNvSpPr>
          <p:nvPr>
            <p:ph type="title"/>
          </p:nvPr>
        </p:nvSpPr>
        <p:spPr/>
        <p:txBody>
          <a:bodyPr/>
          <a:lstStyle/>
          <a:p>
            <a:pPr algn="ctr"/>
            <a:r>
              <a:rPr lang="en-US" altLang="en-US" dirty="0"/>
              <a:t>Your Physical Condition</a:t>
            </a:r>
            <a:endParaRPr lang="en-US" dirty="0"/>
          </a:p>
        </p:txBody>
      </p:sp>
      <p:sp>
        <p:nvSpPr>
          <p:cNvPr id="3" name="Content Placeholder 2">
            <a:extLst>
              <a:ext uri="{FF2B5EF4-FFF2-40B4-BE49-F238E27FC236}">
                <a16:creationId xmlns:a16="http://schemas.microsoft.com/office/drawing/2014/main" id="{9D7C1948-DB01-4E0D-A418-528244116F04}"/>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26A0BA63-C4AD-4B9A-826A-9A45C93AF3F1}"/>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D63C2B68-E2D3-4D87-BB9E-36B85B60C068}"/>
              </a:ext>
            </a:extLst>
          </p:cNvPr>
          <p:cNvSpPr>
            <a:spLocks noGrp="1"/>
          </p:cNvSpPr>
          <p:nvPr>
            <p:ph type="sldNum" sz="quarter" idx="12"/>
          </p:nvPr>
        </p:nvSpPr>
        <p:spPr/>
        <p:txBody>
          <a:bodyPr/>
          <a:lstStyle/>
          <a:p>
            <a:fld id="{314589B0-DCC1-4A63-B780-494C35F0CF4C}" type="slidenum">
              <a:rPr lang="en-US" altLang="en-US" smtClean="0"/>
              <a:pPr/>
              <a:t>10</a:t>
            </a:fld>
            <a:endParaRPr lang="en-US" altLang="en-US"/>
          </a:p>
        </p:txBody>
      </p:sp>
      <p:sp>
        <p:nvSpPr>
          <p:cNvPr id="7" name="Slide Number Placeholder 4">
            <a:extLst>
              <a:ext uri="{FF2B5EF4-FFF2-40B4-BE49-F238E27FC236}">
                <a16:creationId xmlns:a16="http://schemas.microsoft.com/office/drawing/2014/main" id="{203AAFE4-9688-4779-9FB2-52F95EDFECD0}"/>
              </a:ext>
            </a:extLst>
          </p:cNvPr>
          <p:cNvSpPr txBox="1">
            <a:spLocks/>
          </p:cNvSpPr>
          <p:nvPr/>
        </p:nvSpPr>
        <p:spPr bwMode="auto">
          <a:xfrm>
            <a:off x="7924800" y="6356350"/>
            <a:ext cx="762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en-US" dirty="0"/>
          </a:p>
        </p:txBody>
      </p:sp>
      <p:sp>
        <p:nvSpPr>
          <p:cNvPr id="8" name="Rectangle 7">
            <a:extLst>
              <a:ext uri="{FF2B5EF4-FFF2-40B4-BE49-F238E27FC236}">
                <a16:creationId xmlns:a16="http://schemas.microsoft.com/office/drawing/2014/main" id="{25060325-BA4E-4A88-98C6-699F4D2ECB3F}"/>
              </a:ext>
            </a:extLst>
          </p:cNvPr>
          <p:cNvSpPr/>
          <p:nvPr/>
        </p:nvSpPr>
        <p:spPr>
          <a:xfrm>
            <a:off x="685800" y="2433423"/>
            <a:ext cx="3979180" cy="3170099"/>
          </a:xfrm>
          <a:prstGeom prst="rect">
            <a:avLst/>
          </a:prstGeom>
        </p:spPr>
        <p:txBody>
          <a:bodyPr wrap="square">
            <a:spAutoFit/>
          </a:bodyPr>
          <a:lstStyle/>
          <a:p>
            <a:pPr marL="342900" indent="-342900">
              <a:spcBef>
                <a:spcPts val="1200"/>
              </a:spcBef>
              <a:spcAft>
                <a:spcPts val="1200"/>
              </a:spcAft>
              <a:buClr>
                <a:schemeClr val="tx1"/>
              </a:buClr>
              <a:buSzPct val="90000"/>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Stress, illness</a:t>
            </a:r>
          </a:p>
          <a:p>
            <a:pPr marL="342900" indent="-342900">
              <a:spcBef>
                <a:spcPts val="1200"/>
              </a:spcBef>
              <a:spcAft>
                <a:spcPts val="1200"/>
              </a:spcAft>
              <a:buClr>
                <a:schemeClr val="tx1"/>
              </a:buClr>
              <a:buSzPct val="90000"/>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Eyesight, visual perception</a:t>
            </a:r>
          </a:p>
          <a:p>
            <a:pPr marL="342900" indent="-342900">
              <a:spcBef>
                <a:spcPts val="1200"/>
              </a:spcBef>
              <a:spcAft>
                <a:spcPts val="1200"/>
              </a:spcAft>
              <a:buClr>
                <a:schemeClr val="tx1"/>
              </a:buClr>
              <a:buSzPct val="90000"/>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Age</a:t>
            </a:r>
          </a:p>
          <a:p>
            <a:pPr marL="342900" indent="-342900">
              <a:spcBef>
                <a:spcPts val="1200"/>
              </a:spcBef>
              <a:spcAft>
                <a:spcPts val="1200"/>
              </a:spcAft>
              <a:buClr>
                <a:schemeClr val="tx1"/>
              </a:buClr>
              <a:buSzPct val="90000"/>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Physical state, fatigue</a:t>
            </a:r>
          </a:p>
          <a:p>
            <a:pPr marL="342900" indent="-342900">
              <a:spcBef>
                <a:spcPts val="1200"/>
              </a:spcBef>
              <a:spcAft>
                <a:spcPts val="1200"/>
              </a:spcAft>
              <a:buClr>
                <a:schemeClr val="tx1"/>
              </a:buClr>
              <a:buSzPct val="90000"/>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Medications, alcohol, drugs</a:t>
            </a:r>
          </a:p>
        </p:txBody>
      </p:sp>
      <p:pic>
        <p:nvPicPr>
          <p:cNvPr id="9" name="Picture 2">
            <a:extLst>
              <a:ext uri="{FF2B5EF4-FFF2-40B4-BE49-F238E27FC236}">
                <a16:creationId xmlns:a16="http://schemas.microsoft.com/office/drawing/2014/main" id="{4CE8AF16-3287-4692-BE5A-FEF55673C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510" y="3048000"/>
            <a:ext cx="1295399" cy="1940947"/>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Content Placeholder 15" descr="fatigue.jpg">
            <a:extLst>
              <a:ext uri="{FF2B5EF4-FFF2-40B4-BE49-F238E27FC236}">
                <a16:creationId xmlns:a16="http://schemas.microsoft.com/office/drawing/2014/main" id="{136033A0-8EFC-496F-9195-24CFE0DE5D8E}"/>
              </a:ext>
            </a:extLst>
          </p:cNvPr>
          <p:cNvPicPr>
            <a:picLocks noChangeAspect="1"/>
          </p:cNvPicPr>
          <p:nvPr/>
        </p:nvPicPr>
        <p:blipFill>
          <a:blip r:embed="rId3" cstate="print"/>
          <a:srcRect r="136"/>
          <a:stretch>
            <a:fillRect/>
          </a:stretch>
        </p:blipFill>
        <p:spPr bwMode="auto">
          <a:xfrm>
            <a:off x="6288248" y="2112448"/>
            <a:ext cx="1994491" cy="1821635"/>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a:extLst>
              <a:ext uri="{FF2B5EF4-FFF2-40B4-BE49-F238E27FC236}">
                <a16:creationId xmlns:a16="http://schemas.microsoft.com/office/drawing/2014/main" id="{82E75C37-ABCA-475C-8055-B46BBD672E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3709" y="3896970"/>
            <a:ext cx="1548671" cy="2064895"/>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20">
            <a:extLst>
              <a:ext uri="{FF2B5EF4-FFF2-40B4-BE49-F238E27FC236}">
                <a16:creationId xmlns:a16="http://schemas.microsoft.com/office/drawing/2014/main" id="{9663F262-2942-457D-94B5-13833F31D736}"/>
              </a:ext>
            </a:extLst>
          </p:cNvPr>
          <p:cNvSpPr txBox="1">
            <a:spLocks noChangeArrowheads="1"/>
          </p:cNvSpPr>
          <p:nvPr/>
        </p:nvSpPr>
        <p:spPr bwMode="auto">
          <a:xfrm>
            <a:off x="2028711" y="1445616"/>
            <a:ext cx="5257800"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90000"/>
              </a:lnSpc>
              <a:spcBef>
                <a:spcPct val="0"/>
              </a:spcBef>
              <a:buClrTx/>
              <a:buFontTx/>
              <a:buNone/>
            </a:pPr>
            <a:r>
              <a:rPr lang="en-GB" altLang="en-US" sz="2400" dirty="0">
                <a:solidFill>
                  <a:schemeClr val="tx1"/>
                </a:solidFill>
                <a:latin typeface="Calibri" panose="020F0502020204030204" pitchFamily="34" charset="0"/>
                <a:cs typeface="Calibri" panose="020F0502020204030204" pitchFamily="34" charset="0"/>
              </a:rPr>
              <a:t>Health and physical condition can impair </a:t>
            </a:r>
          </a:p>
          <a:p>
            <a:pPr algn="ctr" eaLnBrk="1" hangingPunct="1">
              <a:lnSpc>
                <a:spcPct val="90000"/>
              </a:lnSpc>
              <a:spcBef>
                <a:spcPct val="0"/>
              </a:spcBef>
              <a:buClrTx/>
              <a:buFontTx/>
              <a:buNone/>
            </a:pPr>
            <a:r>
              <a:rPr lang="en-GB" altLang="en-US" sz="2400" dirty="0">
                <a:solidFill>
                  <a:schemeClr val="tx1"/>
                </a:solidFill>
                <a:latin typeface="Calibri" panose="020F0502020204030204" pitchFamily="34" charset="0"/>
                <a:cs typeface="Calibri" panose="020F0502020204030204" pitchFamily="34" charset="0"/>
              </a:rPr>
              <a:t>a person’s vision, judgment, and balance.</a:t>
            </a:r>
            <a:endParaRPr lang="en-US" altLang="en-US"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3425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A662-C322-40B1-9089-D51389AFD670}"/>
              </a:ext>
            </a:extLst>
          </p:cNvPr>
          <p:cNvSpPr>
            <a:spLocks noGrp="1"/>
          </p:cNvSpPr>
          <p:nvPr>
            <p:ph type="title"/>
          </p:nvPr>
        </p:nvSpPr>
        <p:spPr>
          <a:xfrm>
            <a:off x="533400" y="277814"/>
            <a:ext cx="8229600" cy="895948"/>
          </a:xfrm>
        </p:spPr>
        <p:txBody>
          <a:bodyPr/>
          <a:lstStyle/>
          <a:p>
            <a:pPr algn="ctr"/>
            <a:r>
              <a:rPr lang="en-US" altLang="en-US" dirty="0"/>
              <a:t>Human Behavior</a:t>
            </a:r>
            <a:endParaRPr lang="en-US" dirty="0"/>
          </a:p>
        </p:txBody>
      </p:sp>
      <p:sp>
        <p:nvSpPr>
          <p:cNvPr id="3" name="Content Placeholder 2">
            <a:extLst>
              <a:ext uri="{FF2B5EF4-FFF2-40B4-BE49-F238E27FC236}">
                <a16:creationId xmlns:a16="http://schemas.microsoft.com/office/drawing/2014/main" id="{6419F796-E76E-4ACC-A4DC-45E9DB78BC36}"/>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C6787A26-9C37-4F49-ABE7-4AB2A329E74F}"/>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EF512A0F-623E-453E-9F7A-D4B0F22B0B99}"/>
              </a:ext>
            </a:extLst>
          </p:cNvPr>
          <p:cNvSpPr>
            <a:spLocks noGrp="1"/>
          </p:cNvSpPr>
          <p:nvPr>
            <p:ph type="sldNum" sz="quarter" idx="12"/>
          </p:nvPr>
        </p:nvSpPr>
        <p:spPr/>
        <p:txBody>
          <a:bodyPr/>
          <a:lstStyle/>
          <a:p>
            <a:fld id="{314589B0-DCC1-4A63-B780-494C35F0CF4C}" type="slidenum">
              <a:rPr lang="en-US" altLang="en-US" smtClean="0"/>
              <a:pPr/>
              <a:t>11</a:t>
            </a:fld>
            <a:endParaRPr lang="en-US" altLang="en-US"/>
          </a:p>
        </p:txBody>
      </p:sp>
      <p:sp>
        <p:nvSpPr>
          <p:cNvPr id="7" name="Slide Number Placeholder 4">
            <a:extLst>
              <a:ext uri="{FF2B5EF4-FFF2-40B4-BE49-F238E27FC236}">
                <a16:creationId xmlns:a16="http://schemas.microsoft.com/office/drawing/2014/main" id="{A9BA65BA-9F2C-404B-9C43-203F9E40EC6D}"/>
              </a:ext>
            </a:extLst>
          </p:cNvPr>
          <p:cNvSpPr txBox="1">
            <a:spLocks/>
          </p:cNvSpPr>
          <p:nvPr/>
        </p:nvSpPr>
        <p:spPr bwMode="auto">
          <a:xfrm>
            <a:off x="7924800" y="6356350"/>
            <a:ext cx="762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en-US" dirty="0"/>
          </a:p>
        </p:txBody>
      </p:sp>
      <p:sp>
        <p:nvSpPr>
          <p:cNvPr id="10" name="Text Box 17">
            <a:extLst>
              <a:ext uri="{FF2B5EF4-FFF2-40B4-BE49-F238E27FC236}">
                <a16:creationId xmlns:a16="http://schemas.microsoft.com/office/drawing/2014/main" id="{EA3B0C29-3AB9-4371-995A-FF3804BE2F12}"/>
              </a:ext>
            </a:extLst>
          </p:cNvPr>
          <p:cNvSpPr txBox="1">
            <a:spLocks noChangeArrowheads="1"/>
          </p:cNvSpPr>
          <p:nvPr/>
        </p:nvSpPr>
        <p:spPr bwMode="auto">
          <a:xfrm>
            <a:off x="1447800" y="1240286"/>
            <a:ext cx="640080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90000"/>
              </a:lnSpc>
              <a:spcBef>
                <a:spcPct val="0"/>
              </a:spcBef>
              <a:buClrTx/>
              <a:buFontTx/>
              <a:buNone/>
            </a:pPr>
            <a:r>
              <a:rPr lang="en-GB" altLang="en-US" sz="2400" dirty="0">
                <a:solidFill>
                  <a:schemeClr val="tx1"/>
                </a:solidFill>
                <a:latin typeface="Calibri" panose="020F0502020204030204" pitchFamily="34" charset="0"/>
                <a:cs typeface="Calibri" panose="020F0502020204030204" pitchFamily="34" charset="0"/>
              </a:rPr>
              <a:t>Behaviors – actions you choose and control– can contribute to a slip, trip, and all injury</a:t>
            </a:r>
          </a:p>
          <a:p>
            <a:pPr algn="ctr" eaLnBrk="1" hangingPunct="1">
              <a:lnSpc>
                <a:spcPct val="90000"/>
              </a:lnSpc>
              <a:spcBef>
                <a:spcPct val="0"/>
              </a:spcBef>
              <a:buClrTx/>
              <a:buFontTx/>
              <a:buNone/>
            </a:pPr>
            <a:r>
              <a:rPr lang="en-GB" altLang="en-US" sz="2400" dirty="0">
                <a:solidFill>
                  <a:schemeClr val="tx1"/>
                </a:solidFill>
                <a:latin typeface="Calibri" panose="020F0502020204030204" pitchFamily="34" charset="0"/>
                <a:cs typeface="Calibri" panose="020F0502020204030204" pitchFamily="34" charset="0"/>
              </a:rPr>
              <a:t> if you practice careless work habits.</a:t>
            </a:r>
          </a:p>
          <a:p>
            <a:pPr algn="ctr" eaLnBrk="1" hangingPunct="1">
              <a:lnSpc>
                <a:spcPct val="90000"/>
              </a:lnSpc>
              <a:spcBef>
                <a:spcPct val="0"/>
              </a:spcBef>
              <a:buClrTx/>
              <a:buFontTx/>
              <a:buNone/>
            </a:pPr>
            <a:endParaRPr lang="en-GB" altLang="en-US" sz="2400" dirty="0">
              <a:solidFill>
                <a:schemeClr val="tx1"/>
              </a:solidFill>
              <a:latin typeface="Calibri" panose="020F0502020204030204" pitchFamily="34" charset="0"/>
              <a:cs typeface="Calibri" panose="020F0502020204030204" pitchFamily="34" charset="0"/>
            </a:endParaRPr>
          </a:p>
        </p:txBody>
      </p:sp>
      <p:grpSp>
        <p:nvGrpSpPr>
          <p:cNvPr id="11" name="Group 7">
            <a:extLst>
              <a:ext uri="{FF2B5EF4-FFF2-40B4-BE49-F238E27FC236}">
                <a16:creationId xmlns:a16="http://schemas.microsoft.com/office/drawing/2014/main" id="{F830C8FC-71EE-482B-80EF-7098ED249976}"/>
              </a:ext>
            </a:extLst>
          </p:cNvPr>
          <p:cNvGrpSpPr>
            <a:grpSpLocks/>
          </p:cNvGrpSpPr>
          <p:nvPr/>
        </p:nvGrpSpPr>
        <p:grpSpPr bwMode="auto">
          <a:xfrm>
            <a:off x="6712258" y="3454848"/>
            <a:ext cx="1905000" cy="2376488"/>
            <a:chOff x="6400800" y="1371600"/>
            <a:chExt cx="1905000" cy="2376488"/>
          </a:xfrm>
        </p:grpSpPr>
        <p:pic>
          <p:nvPicPr>
            <p:cNvPr id="12" name="Picture 5" descr="C:\Documents and Settings\locd235\Local Settings\Temporary Internet Files\Content.IE5\JK26HYCZ\MP900422458[1].jpg">
              <a:extLst>
                <a:ext uri="{FF2B5EF4-FFF2-40B4-BE49-F238E27FC236}">
                  <a16:creationId xmlns:a16="http://schemas.microsoft.com/office/drawing/2014/main" id="{2D74EB57-C341-4942-9AFA-EDB5AE985C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371600"/>
              <a:ext cx="1885950" cy="2376488"/>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1FAAB0B7-4B55-4646-8609-6692F84333F3}"/>
                </a:ext>
              </a:extLst>
            </p:cNvPr>
            <p:cNvCxnSpPr/>
            <p:nvPr/>
          </p:nvCxnSpPr>
          <p:spPr>
            <a:xfrm rot="16200000" flipH="1">
              <a:off x="6172200" y="1600200"/>
              <a:ext cx="2362200" cy="1905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C531401-EA51-41FC-9975-4BB7C58015A2}"/>
                </a:ext>
              </a:extLst>
            </p:cNvPr>
            <p:cNvCxnSpPr/>
            <p:nvPr/>
          </p:nvCxnSpPr>
          <p:spPr>
            <a:xfrm rot="5400000">
              <a:off x="6134100" y="1638300"/>
              <a:ext cx="2362200" cy="1828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Rectangle 4">
            <a:extLst>
              <a:ext uri="{FF2B5EF4-FFF2-40B4-BE49-F238E27FC236}">
                <a16:creationId xmlns:a16="http://schemas.microsoft.com/office/drawing/2014/main" id="{86594A1D-8958-417B-8862-8F7BE12FB110}"/>
              </a:ext>
            </a:extLst>
          </p:cNvPr>
          <p:cNvSpPr txBox="1">
            <a:spLocks noChangeArrowheads="1"/>
          </p:cNvSpPr>
          <p:nvPr/>
        </p:nvSpPr>
        <p:spPr>
          <a:xfrm>
            <a:off x="2066563" y="2641293"/>
            <a:ext cx="5163274" cy="3200400"/>
          </a:xfrm>
          <a:prstGeom prst="rect">
            <a:avLst/>
          </a:prstGeom>
          <a:noFill/>
          <a:ln>
            <a:noFill/>
          </a:ln>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115887" indent="0">
              <a:spcAft>
                <a:spcPts val="600"/>
              </a:spcAft>
              <a:buClr>
                <a:srgbClr val="C00000"/>
              </a:buClr>
              <a:buNone/>
              <a:defRPr/>
            </a:pPr>
            <a:r>
              <a:rPr lang="en-US" sz="2400" dirty="0">
                <a:latin typeface="Calibri" panose="020F0502020204030204" pitchFamily="34" charset="0"/>
                <a:cs typeface="Calibri" panose="020F0502020204030204" pitchFamily="34" charset="0"/>
              </a:rPr>
              <a:t>Carrying or moving oversized objects, or too many objects, that may: </a:t>
            </a:r>
          </a:p>
          <a:p>
            <a:pPr marL="1089025" indent="-349250">
              <a:spcBef>
                <a:spcPts val="0"/>
              </a:spcBef>
              <a:spcAft>
                <a:spcPts val="600"/>
              </a:spcAft>
              <a:buClr>
                <a:srgbClr val="C00000"/>
              </a:buClr>
              <a:buFont typeface="Wingdings" pitchFamily="2" charset="2"/>
              <a:buNone/>
              <a:defRPr/>
            </a:pPr>
            <a:r>
              <a:rPr lang="en-US" sz="2400" dirty="0">
                <a:latin typeface="Calibri" panose="020F0502020204030204" pitchFamily="34" charset="0"/>
                <a:cs typeface="Calibri" panose="020F0502020204030204" pitchFamily="34" charset="0"/>
              </a:rPr>
              <a:t>	- obstruct your view</a:t>
            </a:r>
          </a:p>
          <a:p>
            <a:pPr marL="1089025" lvl="1" indent="-349250">
              <a:spcBef>
                <a:spcPts val="0"/>
              </a:spcBef>
              <a:spcAft>
                <a:spcPts val="600"/>
              </a:spcAft>
              <a:buClr>
                <a:srgbClr val="C00000"/>
              </a:buClr>
              <a:buSzPct val="90000"/>
              <a:buFontTx/>
              <a:buNone/>
              <a:defRPr/>
            </a:pPr>
            <a:r>
              <a:rPr lang="en-US" dirty="0">
                <a:latin typeface="Calibri" panose="020F0502020204030204" pitchFamily="34" charset="0"/>
                <a:cs typeface="Calibri" panose="020F0502020204030204" pitchFamily="34" charset="0"/>
              </a:rPr>
              <a:t>	- impair your balance</a:t>
            </a:r>
          </a:p>
          <a:p>
            <a:pPr marL="1089025" lvl="1" indent="-349250">
              <a:spcBef>
                <a:spcPts val="0"/>
              </a:spcBef>
              <a:spcAft>
                <a:spcPts val="600"/>
              </a:spcAft>
              <a:buClr>
                <a:srgbClr val="C00000"/>
              </a:buClr>
              <a:buFontTx/>
              <a:buNone/>
              <a:defRPr/>
            </a:pPr>
            <a:r>
              <a:rPr lang="en-US" dirty="0">
                <a:latin typeface="Calibri" panose="020F0502020204030204" pitchFamily="34" charset="0"/>
                <a:cs typeface="Calibri" panose="020F0502020204030204" pitchFamily="34" charset="0"/>
              </a:rPr>
              <a:t>	- prevent you from holding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onto handrails </a:t>
            </a:r>
          </a:p>
        </p:txBody>
      </p:sp>
      <p:pic>
        <p:nvPicPr>
          <p:cNvPr id="16" name="Picture 29" descr="npo000038">
            <a:extLst>
              <a:ext uri="{FF2B5EF4-FFF2-40B4-BE49-F238E27FC236}">
                <a16:creationId xmlns:a16="http://schemas.microsoft.com/office/drawing/2014/main" id="{E96A0246-D260-42C7-8C88-6325B3A7B087}"/>
              </a:ext>
            </a:extLst>
          </p:cNvPr>
          <p:cNvPicPr>
            <a:picLocks noChangeAspect="1" noChangeArrowheads="1"/>
          </p:cNvPicPr>
          <p:nvPr/>
        </p:nvPicPr>
        <p:blipFill>
          <a:blip r:embed="rId3" cstate="print">
            <a:lum bright="21000" contrast="23000"/>
          </a:blip>
          <a:srcRect/>
          <a:stretch>
            <a:fillRect/>
          </a:stretch>
        </p:blipFill>
        <p:spPr bwMode="auto">
          <a:xfrm>
            <a:off x="575632" y="2997050"/>
            <a:ext cx="1896429" cy="2844643"/>
          </a:xfrm>
          <a:prstGeom prst="rect">
            <a:avLst/>
          </a:prstGeom>
          <a:noFill/>
          <a:ln w="9525" algn="ctr">
            <a:solidFill>
              <a:schemeClr val="tx1"/>
            </a:solidFill>
            <a:miter lim="800000"/>
            <a:headEnd/>
            <a:tailEnd/>
          </a:ln>
          <a:effectLst>
            <a:softEdge rad="127000"/>
          </a:effectLst>
        </p:spPr>
      </p:pic>
      <p:cxnSp>
        <p:nvCxnSpPr>
          <p:cNvPr id="17" name="Straight Connector 16">
            <a:extLst>
              <a:ext uri="{FF2B5EF4-FFF2-40B4-BE49-F238E27FC236}">
                <a16:creationId xmlns:a16="http://schemas.microsoft.com/office/drawing/2014/main" id="{1B00F2A2-53C2-423F-867E-00BDF9DD6448}"/>
              </a:ext>
            </a:extLst>
          </p:cNvPr>
          <p:cNvCxnSpPr>
            <a:cxnSpLocks/>
          </p:cNvCxnSpPr>
          <p:nvPr/>
        </p:nvCxnSpPr>
        <p:spPr>
          <a:xfrm>
            <a:off x="665486" y="3101976"/>
            <a:ext cx="1640819" cy="272396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81DF391-D119-4A36-BC87-C01AB8E54A90}"/>
              </a:ext>
            </a:extLst>
          </p:cNvPr>
          <p:cNvCxnSpPr>
            <a:cxnSpLocks/>
          </p:cNvCxnSpPr>
          <p:nvPr/>
        </p:nvCxnSpPr>
        <p:spPr>
          <a:xfrm flipV="1">
            <a:off x="623254" y="3067235"/>
            <a:ext cx="1640819" cy="2723966"/>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71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08C43-540E-4C4C-A3E1-E210F052701A}"/>
              </a:ext>
            </a:extLst>
          </p:cNvPr>
          <p:cNvSpPr>
            <a:spLocks noGrp="1"/>
          </p:cNvSpPr>
          <p:nvPr>
            <p:ph type="title"/>
          </p:nvPr>
        </p:nvSpPr>
        <p:spPr/>
        <p:txBody>
          <a:bodyPr/>
          <a:lstStyle/>
          <a:p>
            <a:r>
              <a:rPr lang="en-US" altLang="en-US" dirty="0"/>
              <a:t>Maintaining Work Areas: Housekeeping</a:t>
            </a:r>
            <a:endParaRPr lang="en-US" dirty="0"/>
          </a:p>
        </p:txBody>
      </p:sp>
      <p:sp>
        <p:nvSpPr>
          <p:cNvPr id="4" name="Footer Placeholder 3">
            <a:extLst>
              <a:ext uri="{FF2B5EF4-FFF2-40B4-BE49-F238E27FC236}">
                <a16:creationId xmlns:a16="http://schemas.microsoft.com/office/drawing/2014/main" id="{E3BCE235-E201-4E4D-B92A-D5717BFCFB3C}"/>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84EB4A64-2BB8-4171-921E-8FE03D52B0F8}"/>
              </a:ext>
            </a:extLst>
          </p:cNvPr>
          <p:cNvSpPr>
            <a:spLocks noGrp="1"/>
          </p:cNvSpPr>
          <p:nvPr>
            <p:ph type="sldNum" sz="quarter" idx="12"/>
          </p:nvPr>
        </p:nvSpPr>
        <p:spPr/>
        <p:txBody>
          <a:bodyPr/>
          <a:lstStyle/>
          <a:p>
            <a:fld id="{314589B0-DCC1-4A63-B780-494C35F0CF4C}" type="slidenum">
              <a:rPr lang="en-US" altLang="en-US" smtClean="0"/>
              <a:pPr/>
              <a:t>12</a:t>
            </a:fld>
            <a:endParaRPr lang="en-US" altLang="en-US"/>
          </a:p>
        </p:txBody>
      </p:sp>
      <p:pic>
        <p:nvPicPr>
          <p:cNvPr id="6" name="Content Placeholder 5" descr="npo000069">
            <a:extLst>
              <a:ext uri="{FF2B5EF4-FFF2-40B4-BE49-F238E27FC236}">
                <a16:creationId xmlns:a16="http://schemas.microsoft.com/office/drawing/2014/main" id="{B9504CE4-7489-498B-AA37-195D803CA0EB}"/>
              </a:ext>
            </a:extLst>
          </p:cNvPr>
          <p:cNvPicPr>
            <a:picLocks noGrp="1" noChangeAspect="1" noChangeArrowheads="1"/>
          </p:cNvPicPr>
          <p:nvPr>
            <p:ph idx="1"/>
          </p:nvPr>
        </p:nvPicPr>
        <p:blipFill>
          <a:blip r:embed="rId2" cstate="print"/>
          <a:srcRect/>
          <a:stretch>
            <a:fillRect/>
          </a:stretch>
        </p:blipFill>
        <p:spPr bwMode="auto">
          <a:xfrm>
            <a:off x="304800" y="1938336"/>
            <a:ext cx="3733800" cy="2981325"/>
          </a:xfrm>
          <a:prstGeom prst="rect">
            <a:avLst/>
          </a:prstGeom>
          <a:noFill/>
          <a:ln w="9525" algn="ctr">
            <a:solidFill>
              <a:schemeClr val="tx1"/>
            </a:solidFill>
            <a:miter lim="800000"/>
            <a:headEnd/>
            <a:tailEnd/>
          </a:ln>
          <a:effectLst>
            <a:softEdge rad="63500"/>
          </a:effectLst>
        </p:spPr>
      </p:pic>
      <p:sp>
        <p:nvSpPr>
          <p:cNvPr id="7" name="Rectangle 6">
            <a:extLst>
              <a:ext uri="{FF2B5EF4-FFF2-40B4-BE49-F238E27FC236}">
                <a16:creationId xmlns:a16="http://schemas.microsoft.com/office/drawing/2014/main" id="{B9FE32B3-F52D-4EEA-89FC-530E12956D2E}"/>
              </a:ext>
            </a:extLst>
          </p:cNvPr>
          <p:cNvSpPr/>
          <p:nvPr/>
        </p:nvSpPr>
        <p:spPr>
          <a:xfrm>
            <a:off x="4194699" y="1447800"/>
            <a:ext cx="4572000" cy="4191917"/>
          </a:xfrm>
          <a:prstGeom prst="rect">
            <a:avLst/>
          </a:prstGeom>
        </p:spPr>
        <p:txBody>
          <a:bodyPr>
            <a:spAutoFit/>
          </a:bodyPr>
          <a:lstStyle/>
          <a:p>
            <a:pPr eaLnBrk="1" hangingPunct="1">
              <a:lnSpc>
                <a:spcPct val="90000"/>
              </a:lnSpc>
              <a:spcAft>
                <a:spcPct val="150000"/>
              </a:spcAft>
              <a:buFontTx/>
              <a:buChar char="•"/>
            </a:pPr>
            <a:r>
              <a:rPr lang="en-US" altLang="en-US" sz="2400" dirty="0">
                <a:latin typeface="Calibri" panose="020F0502020204030204" pitchFamily="34" charset="0"/>
                <a:cs typeface="Calibri" panose="020F0502020204030204" pitchFamily="34" charset="0"/>
              </a:rPr>
              <a:t>Securely fasten unanchored loose rugs or mats with skid-resistant backing and carpet tape.</a:t>
            </a:r>
          </a:p>
          <a:p>
            <a:pPr eaLnBrk="1" hangingPunct="1">
              <a:lnSpc>
                <a:spcPct val="90000"/>
              </a:lnSpc>
              <a:spcAft>
                <a:spcPct val="150000"/>
              </a:spcAft>
              <a:buFontTx/>
              <a:buChar char="•"/>
            </a:pPr>
            <a:r>
              <a:rPr lang="en-US" altLang="en-US" sz="2400" dirty="0">
                <a:latin typeface="Calibri" panose="020F0502020204030204" pitchFamily="34" charset="0"/>
                <a:cs typeface="Calibri" panose="020F0502020204030204" pitchFamily="34" charset="0"/>
              </a:rPr>
              <a:t>Close desk, cabinet, and file drawers and doors immediately after each use.</a:t>
            </a:r>
          </a:p>
          <a:p>
            <a:pPr eaLnBrk="1" hangingPunct="1">
              <a:lnSpc>
                <a:spcPct val="90000"/>
              </a:lnSpc>
              <a:spcAft>
                <a:spcPct val="150000"/>
              </a:spcAft>
              <a:buFontTx/>
              <a:buChar char="•"/>
            </a:pPr>
            <a:r>
              <a:rPr lang="en-US" altLang="en-US" sz="2400" dirty="0">
                <a:latin typeface="Calibri" panose="020F0502020204030204" pitchFamily="34" charset="0"/>
                <a:cs typeface="Calibri" panose="020F0502020204030204" pitchFamily="34" charset="0"/>
              </a:rPr>
              <a:t>Keep the floor around work spaces free of  boxes, cords, cables, materials, and other objects.</a:t>
            </a:r>
          </a:p>
        </p:txBody>
      </p:sp>
    </p:spTree>
    <p:extLst>
      <p:ext uri="{BB962C8B-B14F-4D97-AF65-F5344CB8AC3E}">
        <p14:creationId xmlns:p14="http://schemas.microsoft.com/office/powerpoint/2010/main" val="306224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20E4-8071-427B-AF12-D9877F360A8F}"/>
              </a:ext>
            </a:extLst>
          </p:cNvPr>
          <p:cNvSpPr>
            <a:spLocks noGrp="1"/>
          </p:cNvSpPr>
          <p:nvPr>
            <p:ph type="title"/>
          </p:nvPr>
        </p:nvSpPr>
        <p:spPr>
          <a:xfrm>
            <a:off x="533400" y="277814"/>
            <a:ext cx="8229600" cy="1004906"/>
          </a:xfrm>
        </p:spPr>
        <p:txBody>
          <a:bodyPr/>
          <a:lstStyle/>
          <a:p>
            <a:pPr algn="ctr"/>
            <a:r>
              <a:rPr lang="en-US" dirty="0"/>
              <a:t>Safer Walking Practices</a:t>
            </a:r>
          </a:p>
        </p:txBody>
      </p:sp>
      <p:sp>
        <p:nvSpPr>
          <p:cNvPr id="3" name="Content Placeholder 2">
            <a:extLst>
              <a:ext uri="{FF2B5EF4-FFF2-40B4-BE49-F238E27FC236}">
                <a16:creationId xmlns:a16="http://schemas.microsoft.com/office/drawing/2014/main" id="{D0188583-1B8D-4FDA-ACCB-9C196E458C9F}"/>
              </a:ext>
            </a:extLst>
          </p:cNvPr>
          <p:cNvSpPr>
            <a:spLocks noGrp="1"/>
          </p:cNvSpPr>
          <p:nvPr>
            <p:ph idx="1"/>
          </p:nvPr>
        </p:nvSpPr>
        <p:spPr/>
        <p:txBody>
          <a:bodyPr/>
          <a:lstStyle/>
          <a:p>
            <a:endParaRPr lang="en-US" dirty="0"/>
          </a:p>
          <a:p>
            <a:endParaRPr lang="en-US" dirty="0"/>
          </a:p>
        </p:txBody>
      </p:sp>
      <p:sp>
        <p:nvSpPr>
          <p:cNvPr id="4" name="Footer Placeholder 3">
            <a:extLst>
              <a:ext uri="{FF2B5EF4-FFF2-40B4-BE49-F238E27FC236}">
                <a16:creationId xmlns:a16="http://schemas.microsoft.com/office/drawing/2014/main" id="{368DC6B9-951D-4A82-94E3-B8EFFA4D33BB}"/>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1162617B-FCC1-47A4-A179-86B556917C81}"/>
              </a:ext>
            </a:extLst>
          </p:cNvPr>
          <p:cNvSpPr>
            <a:spLocks noGrp="1"/>
          </p:cNvSpPr>
          <p:nvPr>
            <p:ph type="sldNum" sz="quarter" idx="12"/>
          </p:nvPr>
        </p:nvSpPr>
        <p:spPr/>
        <p:txBody>
          <a:bodyPr/>
          <a:lstStyle/>
          <a:p>
            <a:fld id="{314589B0-DCC1-4A63-B780-494C35F0CF4C}" type="slidenum">
              <a:rPr lang="en-US" altLang="en-US" smtClean="0"/>
              <a:pPr/>
              <a:t>13</a:t>
            </a:fld>
            <a:endParaRPr lang="en-US" altLang="en-US"/>
          </a:p>
        </p:txBody>
      </p:sp>
      <p:sp>
        <p:nvSpPr>
          <p:cNvPr id="7" name="Slide Number Placeholder 4">
            <a:extLst>
              <a:ext uri="{FF2B5EF4-FFF2-40B4-BE49-F238E27FC236}">
                <a16:creationId xmlns:a16="http://schemas.microsoft.com/office/drawing/2014/main" id="{B74110B9-7120-4651-B4CC-E59904056AEA}"/>
              </a:ext>
            </a:extLst>
          </p:cNvPr>
          <p:cNvSpPr txBox="1">
            <a:spLocks/>
          </p:cNvSpPr>
          <p:nvPr/>
        </p:nvSpPr>
        <p:spPr bwMode="auto">
          <a:xfrm>
            <a:off x="7924800" y="6356350"/>
            <a:ext cx="762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en-US" dirty="0"/>
          </a:p>
        </p:txBody>
      </p:sp>
      <p:grpSp>
        <p:nvGrpSpPr>
          <p:cNvPr id="8" name="Group 7">
            <a:extLst>
              <a:ext uri="{FF2B5EF4-FFF2-40B4-BE49-F238E27FC236}">
                <a16:creationId xmlns:a16="http://schemas.microsoft.com/office/drawing/2014/main" id="{010A68A0-1BAF-4B5F-A400-00A3975E3043}"/>
              </a:ext>
            </a:extLst>
          </p:cNvPr>
          <p:cNvGrpSpPr/>
          <p:nvPr/>
        </p:nvGrpSpPr>
        <p:grpSpPr>
          <a:xfrm>
            <a:off x="609600" y="697944"/>
            <a:ext cx="8077200" cy="5093930"/>
            <a:chOff x="609600" y="697944"/>
            <a:chExt cx="8077200" cy="5093930"/>
          </a:xfrm>
        </p:grpSpPr>
        <p:pic>
          <p:nvPicPr>
            <p:cNvPr id="9" name="Picture 4">
              <a:extLst>
                <a:ext uri="{FF2B5EF4-FFF2-40B4-BE49-F238E27FC236}">
                  <a16:creationId xmlns:a16="http://schemas.microsoft.com/office/drawing/2014/main" id="{A49C8662-A53E-4E92-AD9C-478AC646A8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40"/>
            <a:stretch>
              <a:fillRect/>
            </a:stretch>
          </p:blipFill>
          <p:spPr bwMode="auto">
            <a:xfrm>
              <a:off x="609600" y="1419447"/>
              <a:ext cx="2473200" cy="4280869"/>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3EE41666-308A-49B5-BA6F-F7E372C9DF43}"/>
                </a:ext>
              </a:extLst>
            </p:cNvPr>
            <p:cNvSpPr/>
            <p:nvPr/>
          </p:nvSpPr>
          <p:spPr>
            <a:xfrm>
              <a:off x="2362200" y="697944"/>
              <a:ext cx="4495800" cy="584775"/>
            </a:xfrm>
            <a:prstGeom prst="rect">
              <a:avLst/>
            </a:prstGeom>
          </p:spPr>
          <p:txBody>
            <a:bodyPr>
              <a:spAutoFit/>
            </a:bodyPr>
            <a:lstStyle/>
            <a:p>
              <a:pPr marL="342900" indent="-342900" algn="ctr">
                <a:spcBef>
                  <a:spcPct val="20000"/>
                </a:spcBef>
                <a:spcAft>
                  <a:spcPct val="75000"/>
                </a:spcAft>
                <a:buClr>
                  <a:srgbClr val="EA6D1F"/>
                </a:buClr>
                <a:defRPr/>
              </a:pPr>
              <a:endParaRPr lang="en-US" sz="3200" kern="0" dirty="0">
                <a:latin typeface="+mj-lt"/>
                <a:cs typeface="Arial" pitchFamily="34" charset="0"/>
              </a:endParaRPr>
            </a:p>
          </p:txBody>
        </p:sp>
        <p:sp>
          <p:nvSpPr>
            <p:cNvPr id="11" name="Rectangle 10">
              <a:extLst>
                <a:ext uri="{FF2B5EF4-FFF2-40B4-BE49-F238E27FC236}">
                  <a16:creationId xmlns:a16="http://schemas.microsoft.com/office/drawing/2014/main" id="{625C8D4E-974C-4B02-8920-2D07EBEAB13F}"/>
                </a:ext>
              </a:extLst>
            </p:cNvPr>
            <p:cNvSpPr/>
            <p:nvPr/>
          </p:nvSpPr>
          <p:spPr>
            <a:xfrm>
              <a:off x="3276600" y="1390669"/>
              <a:ext cx="5410200" cy="4401205"/>
            </a:xfrm>
            <a:prstGeom prst="rect">
              <a:avLst/>
            </a:prstGeom>
          </p:spPr>
          <p:txBody>
            <a:bodyPr>
              <a:spAutoFit/>
            </a:bodyPr>
            <a:lstStyle/>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Walk carefully and slowly when you transition from one type of walking surface to another.  Adjust your walking (pace, stride).  </a:t>
              </a:r>
            </a:p>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Take extra care when you come indoors with wet shoes or boots.</a:t>
              </a:r>
            </a:p>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Slow down and take small careful steps if the surface is uneven, cluttered, slippery or at an angle.</a:t>
              </a:r>
            </a:p>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Wear stable shoes with non-slip soles.</a:t>
              </a:r>
            </a:p>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Point your feet slightly outward to keep your center of balance under you. </a:t>
              </a:r>
            </a:p>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Pay attention to the surface you are walking on.</a:t>
              </a:r>
            </a:p>
            <a:p>
              <a:pPr marL="285750" indent="-285750">
                <a:spcBef>
                  <a:spcPts val="0"/>
                </a:spcBef>
                <a:spcAft>
                  <a:spcPts val="0"/>
                </a:spcAft>
                <a:buClr>
                  <a:schemeClr val="tx1"/>
                </a:buClr>
                <a:buFont typeface="Arial" panose="020B0604020202020204" pitchFamily="34" charset="0"/>
                <a:buChar char="•"/>
                <a:defRPr/>
              </a:pPr>
              <a:r>
                <a:rPr lang="en-US" altLang="en-US" sz="2000" kern="0" dirty="0">
                  <a:latin typeface="Calibri" panose="020F0502020204030204" pitchFamily="34" charset="0"/>
                  <a:cs typeface="Calibri" panose="020F0502020204030204" pitchFamily="34" charset="0"/>
                </a:rPr>
                <a:t>Hold on to railings or other stable objects.</a:t>
              </a:r>
            </a:p>
          </p:txBody>
        </p:sp>
      </p:grpSp>
    </p:spTree>
    <p:extLst>
      <p:ext uri="{BB962C8B-B14F-4D97-AF65-F5344CB8AC3E}">
        <p14:creationId xmlns:p14="http://schemas.microsoft.com/office/powerpoint/2010/main" val="2261857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D501-34A0-4ADB-933F-BC805E652135}"/>
              </a:ext>
            </a:extLst>
          </p:cNvPr>
          <p:cNvSpPr>
            <a:spLocks noGrp="1"/>
          </p:cNvSpPr>
          <p:nvPr>
            <p:ph type="title"/>
          </p:nvPr>
        </p:nvSpPr>
        <p:spPr>
          <a:xfrm>
            <a:off x="533400" y="277814"/>
            <a:ext cx="8229600" cy="926408"/>
          </a:xfrm>
        </p:spPr>
        <p:txBody>
          <a:bodyPr/>
          <a:lstStyle/>
          <a:p>
            <a:pPr algn="ctr"/>
            <a:r>
              <a:rPr lang="en-US" altLang="en-US" dirty="0"/>
              <a:t>Wearing Proper Shoes</a:t>
            </a:r>
            <a:endParaRPr lang="en-US" dirty="0"/>
          </a:p>
        </p:txBody>
      </p:sp>
      <p:sp>
        <p:nvSpPr>
          <p:cNvPr id="3" name="Content Placeholder 2">
            <a:extLst>
              <a:ext uri="{FF2B5EF4-FFF2-40B4-BE49-F238E27FC236}">
                <a16:creationId xmlns:a16="http://schemas.microsoft.com/office/drawing/2014/main" id="{B19AD705-3AA7-47AF-BE52-8218C63EEA13}"/>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414D4D85-1D88-4597-89D4-3A0B6761A66D}"/>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B933C66F-FF91-47B2-BEE1-C572795903BD}"/>
              </a:ext>
            </a:extLst>
          </p:cNvPr>
          <p:cNvSpPr>
            <a:spLocks noGrp="1"/>
          </p:cNvSpPr>
          <p:nvPr>
            <p:ph type="sldNum" sz="quarter" idx="12"/>
          </p:nvPr>
        </p:nvSpPr>
        <p:spPr/>
        <p:txBody>
          <a:bodyPr/>
          <a:lstStyle/>
          <a:p>
            <a:fld id="{314589B0-DCC1-4A63-B780-494C35F0CF4C}" type="slidenum">
              <a:rPr lang="en-US" altLang="en-US" smtClean="0"/>
              <a:pPr/>
              <a:t>14</a:t>
            </a:fld>
            <a:endParaRPr lang="en-US" altLang="en-US"/>
          </a:p>
        </p:txBody>
      </p:sp>
      <p:grpSp>
        <p:nvGrpSpPr>
          <p:cNvPr id="8" name="Group 7">
            <a:extLst>
              <a:ext uri="{FF2B5EF4-FFF2-40B4-BE49-F238E27FC236}">
                <a16:creationId xmlns:a16="http://schemas.microsoft.com/office/drawing/2014/main" id="{58033F08-E6B3-453A-BDA9-97FAC8A7AF49}"/>
              </a:ext>
            </a:extLst>
          </p:cNvPr>
          <p:cNvGrpSpPr/>
          <p:nvPr/>
        </p:nvGrpSpPr>
        <p:grpSpPr>
          <a:xfrm>
            <a:off x="458788" y="796248"/>
            <a:ext cx="8350820" cy="4994953"/>
            <a:chOff x="495300" y="542925"/>
            <a:chExt cx="8350820" cy="4994953"/>
          </a:xfrm>
        </p:grpSpPr>
        <p:sp>
          <p:nvSpPr>
            <p:cNvPr id="9" name="Text Box 4">
              <a:extLst>
                <a:ext uri="{FF2B5EF4-FFF2-40B4-BE49-F238E27FC236}">
                  <a16:creationId xmlns:a16="http://schemas.microsoft.com/office/drawing/2014/main" id="{F884C2EE-921A-4366-AB3D-0F2AFC712D02}"/>
                </a:ext>
              </a:extLst>
            </p:cNvPr>
            <p:cNvSpPr txBox="1">
              <a:spLocks noChangeArrowheads="1"/>
            </p:cNvSpPr>
            <p:nvPr/>
          </p:nvSpPr>
          <p:spPr bwMode="auto">
            <a:xfrm>
              <a:off x="1293812" y="1015400"/>
              <a:ext cx="6781800" cy="99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50000"/>
                </a:spcAft>
                <a:buClrTx/>
                <a:buFontTx/>
                <a:buNone/>
              </a:pPr>
              <a:r>
                <a:rPr lang="en-US" altLang="en-US" sz="2400" dirty="0">
                  <a:solidFill>
                    <a:schemeClr val="tx1"/>
                  </a:solidFill>
                  <a:latin typeface="Calibri" panose="020F0502020204030204" pitchFamily="34" charset="0"/>
                  <a:cs typeface="Calibri" panose="020F0502020204030204" pitchFamily="34" charset="0"/>
                </a:rPr>
                <a:t>Wearing proper shoes that fit the environment you are in, can help prevent or reduce the risk of a slip, trip, and fall incident. </a:t>
              </a:r>
            </a:p>
          </p:txBody>
        </p:sp>
        <p:sp>
          <p:nvSpPr>
            <p:cNvPr id="10" name="Rectangle 6">
              <a:extLst>
                <a:ext uri="{FF2B5EF4-FFF2-40B4-BE49-F238E27FC236}">
                  <a16:creationId xmlns:a16="http://schemas.microsoft.com/office/drawing/2014/main" id="{F2706671-F58D-4FC8-B2B7-CEE780B8CC21}"/>
                </a:ext>
              </a:extLst>
            </p:cNvPr>
            <p:cNvSpPr>
              <a:spLocks noChangeArrowheads="1"/>
            </p:cNvSpPr>
            <p:nvPr/>
          </p:nvSpPr>
          <p:spPr bwMode="auto">
            <a:xfrm>
              <a:off x="495300" y="2225140"/>
              <a:ext cx="4951412" cy="3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2250" indent="-222250"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65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Footwear should fit snugly and comfortably.</a:t>
              </a:r>
            </a:p>
            <a:p>
              <a:pPr eaLnBrk="1" hangingPunct="1">
                <a:lnSpc>
                  <a:spcPct val="90000"/>
                </a:lnSpc>
                <a:spcBef>
                  <a:spcPct val="0"/>
                </a:spcBef>
                <a:spcAft>
                  <a:spcPct val="65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Wear slip-resistant shoes/boots with good tread.</a:t>
              </a:r>
            </a:p>
            <a:p>
              <a:pPr eaLnBrk="1" hangingPunct="1">
                <a:lnSpc>
                  <a:spcPct val="90000"/>
                </a:lnSpc>
                <a:spcBef>
                  <a:spcPct val="0"/>
                </a:spcBef>
                <a:spcAft>
                  <a:spcPct val="65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Keep your footwear clean and in good condition at all times.</a:t>
              </a:r>
            </a:p>
            <a:p>
              <a:pPr eaLnBrk="1" hangingPunct="1">
                <a:lnSpc>
                  <a:spcPct val="90000"/>
                </a:lnSpc>
                <a:spcBef>
                  <a:spcPct val="0"/>
                </a:spcBef>
                <a:spcAft>
                  <a:spcPct val="5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Inspect regularly for any damage; repair or replace worn or defective footwear.</a:t>
              </a:r>
            </a:p>
            <a:p>
              <a:pPr eaLnBrk="1" hangingPunct="1">
                <a:lnSpc>
                  <a:spcPct val="90000"/>
                </a:lnSpc>
                <a:spcBef>
                  <a:spcPct val="0"/>
                </a:spcBef>
                <a:spcAft>
                  <a:spcPct val="35000"/>
                </a:spcAft>
                <a:buClrTx/>
                <a:buSzPct val="90000"/>
                <a:buFont typeface="Arial" pitchFamily="34" charset="0"/>
                <a:buChar char="•"/>
              </a:pPr>
              <a:r>
                <a:rPr lang="en-US" altLang="en-US" sz="2000" dirty="0">
                  <a:solidFill>
                    <a:schemeClr val="tx1"/>
                  </a:solidFill>
                  <a:latin typeface="Calibri" panose="020F0502020204030204" pitchFamily="34" charset="0"/>
                  <a:cs typeface="Calibri" panose="020F0502020204030204" pitchFamily="34" charset="0"/>
                </a:rPr>
                <a:t>Replace shoes or soles before </a:t>
              </a:r>
              <a:br>
                <a:rPr lang="en-US" altLang="en-US" sz="2000" dirty="0">
                  <a:solidFill>
                    <a:schemeClr val="tx1"/>
                  </a:solidFill>
                  <a:latin typeface="Calibri" panose="020F0502020204030204" pitchFamily="34" charset="0"/>
                  <a:cs typeface="Calibri" panose="020F0502020204030204" pitchFamily="34" charset="0"/>
                </a:rPr>
              </a:br>
              <a:r>
                <a:rPr lang="en-US" altLang="en-US" sz="2000" dirty="0">
                  <a:solidFill>
                    <a:schemeClr val="tx1"/>
                  </a:solidFill>
                  <a:latin typeface="Calibri" panose="020F0502020204030204" pitchFamily="34" charset="0"/>
                  <a:cs typeface="Calibri" panose="020F0502020204030204" pitchFamily="34" charset="0"/>
                </a:rPr>
                <a:t>soles become worn smooth.</a:t>
              </a:r>
            </a:p>
          </p:txBody>
        </p:sp>
        <p:sp>
          <p:nvSpPr>
            <p:cNvPr id="12" name="Text Box 12">
              <a:extLst>
                <a:ext uri="{FF2B5EF4-FFF2-40B4-BE49-F238E27FC236}">
                  <a16:creationId xmlns:a16="http://schemas.microsoft.com/office/drawing/2014/main" id="{83AAC6E4-F122-4A13-AEC4-9D0A12B0691D}"/>
                </a:ext>
              </a:extLst>
            </p:cNvPr>
            <p:cNvSpPr txBox="1">
              <a:spLocks noChangeArrowheads="1"/>
            </p:cNvSpPr>
            <p:nvPr/>
          </p:nvSpPr>
          <p:spPr bwMode="auto">
            <a:xfrm>
              <a:off x="5721920" y="3922494"/>
              <a:ext cx="3124200" cy="1477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4008" rIns="45720" anchor="ctr" anchorCtr="1">
              <a:spAutoFit/>
            </a:bodyPr>
            <a:lstStyle>
              <a:lvl1pPr marL="222250" indent="-222250"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50000"/>
                </a:spcBef>
                <a:spcAft>
                  <a:spcPct val="50000"/>
                </a:spcAft>
                <a:buClrTx/>
                <a:buFontTx/>
                <a:buNone/>
              </a:pPr>
              <a:r>
                <a:rPr lang="en-US" altLang="en-US" sz="2000" dirty="0">
                  <a:solidFill>
                    <a:schemeClr val="tx1"/>
                  </a:solidFill>
                  <a:latin typeface="Calibri" panose="020F0502020204030204" pitchFamily="34" charset="0"/>
                  <a:cs typeface="Calibri" panose="020F0502020204030204" pitchFamily="34" charset="0"/>
                </a:rPr>
                <a:t>Don’t wear shoes with:</a:t>
              </a:r>
            </a:p>
            <a:p>
              <a:pPr eaLnBrk="1" hangingPunct="1">
                <a:lnSpc>
                  <a:spcPct val="90000"/>
                </a:lnSpc>
                <a:spcBef>
                  <a:spcPct val="0"/>
                </a:spcBef>
                <a:spcAft>
                  <a:spcPct val="40000"/>
                </a:spcAft>
                <a:buClrTx/>
                <a:buFontTx/>
                <a:buChar char="•"/>
              </a:pPr>
              <a:r>
                <a:rPr lang="en-US" altLang="en-US" sz="2000" dirty="0">
                  <a:solidFill>
                    <a:schemeClr val="tx1"/>
                  </a:solidFill>
                  <a:latin typeface="Calibri" panose="020F0502020204030204" pitchFamily="34" charset="0"/>
                  <a:cs typeface="Calibri" panose="020F0502020204030204" pitchFamily="34" charset="0"/>
                </a:rPr>
                <a:t>Leather or smooth-surfaced soles</a:t>
              </a:r>
            </a:p>
            <a:p>
              <a:pPr eaLnBrk="1" hangingPunct="1">
                <a:lnSpc>
                  <a:spcPct val="90000"/>
                </a:lnSpc>
                <a:spcBef>
                  <a:spcPct val="0"/>
                </a:spcBef>
                <a:spcAft>
                  <a:spcPct val="40000"/>
                </a:spcAft>
                <a:buClrTx/>
                <a:buFontTx/>
                <a:buChar char="•"/>
              </a:pPr>
              <a:r>
                <a:rPr lang="en-US" altLang="en-US" sz="2000" dirty="0">
                  <a:solidFill>
                    <a:schemeClr val="tx1"/>
                  </a:solidFill>
                  <a:latin typeface="Calibri" panose="020F0502020204030204" pitchFamily="34" charset="0"/>
                  <a:cs typeface="Calibri" panose="020F0502020204030204" pitchFamily="34" charset="0"/>
                </a:rPr>
                <a:t>Spiked/high heels</a:t>
              </a:r>
            </a:p>
          </p:txBody>
        </p:sp>
        <p:sp>
          <p:nvSpPr>
            <p:cNvPr id="13" name="Rectangle 1">
              <a:extLst>
                <a:ext uri="{FF2B5EF4-FFF2-40B4-BE49-F238E27FC236}">
                  <a16:creationId xmlns:a16="http://schemas.microsoft.com/office/drawing/2014/main" id="{49CE79A6-4812-4A73-B82E-D4C864EE6515}"/>
                </a:ext>
              </a:extLst>
            </p:cNvPr>
            <p:cNvSpPr>
              <a:spLocks noChangeArrowheads="1"/>
            </p:cNvSpPr>
            <p:nvPr/>
          </p:nvSpPr>
          <p:spPr bwMode="auto">
            <a:xfrm>
              <a:off x="1285874" y="542925"/>
              <a:ext cx="6215062" cy="57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85000"/>
                </a:lnSpc>
                <a:spcBef>
                  <a:spcPct val="0"/>
                </a:spcBef>
                <a:buClrTx/>
                <a:buFontTx/>
                <a:buNone/>
              </a:pPr>
              <a:endParaRPr lang="en-US" altLang="en-US" sz="3600" dirty="0">
                <a:solidFill>
                  <a:schemeClr val="tx1"/>
                </a:solidFill>
                <a:latin typeface="+mj-lt"/>
              </a:endParaRPr>
            </a:p>
          </p:txBody>
        </p:sp>
      </p:grpSp>
      <p:pic>
        <p:nvPicPr>
          <p:cNvPr id="7" name="Picture 6">
            <a:extLst>
              <a:ext uri="{FF2B5EF4-FFF2-40B4-BE49-F238E27FC236}">
                <a16:creationId xmlns:a16="http://schemas.microsoft.com/office/drawing/2014/main" id="{06629269-6421-4822-BBC9-95F63EB14D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4221" y="2467068"/>
            <a:ext cx="2452680" cy="1634721"/>
          </a:xfrm>
          <a:prstGeom prst="rect">
            <a:avLst/>
          </a:prstGeom>
        </p:spPr>
      </p:pic>
    </p:spTree>
    <p:extLst>
      <p:ext uri="{BB962C8B-B14F-4D97-AF65-F5344CB8AC3E}">
        <p14:creationId xmlns:p14="http://schemas.microsoft.com/office/powerpoint/2010/main" val="4142962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7E32-A15D-46A8-A791-ECFE9D692AD5}"/>
              </a:ext>
            </a:extLst>
          </p:cNvPr>
          <p:cNvSpPr>
            <a:spLocks noGrp="1"/>
          </p:cNvSpPr>
          <p:nvPr>
            <p:ph type="title"/>
          </p:nvPr>
        </p:nvSpPr>
        <p:spPr/>
        <p:txBody>
          <a:bodyPr/>
          <a:lstStyle/>
          <a:p>
            <a:pPr algn="ctr"/>
            <a:r>
              <a:rPr lang="en-US" altLang="en-US" dirty="0"/>
              <a:t>Falling Properly</a:t>
            </a:r>
            <a:endParaRPr lang="en-US" dirty="0"/>
          </a:p>
        </p:txBody>
      </p:sp>
      <p:sp>
        <p:nvSpPr>
          <p:cNvPr id="3" name="Content Placeholder 2">
            <a:extLst>
              <a:ext uri="{FF2B5EF4-FFF2-40B4-BE49-F238E27FC236}">
                <a16:creationId xmlns:a16="http://schemas.microsoft.com/office/drawing/2014/main" id="{10B5CC9A-52FB-491D-9593-A3CB5C4D0892}"/>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BFBDF8DF-170F-47BA-A41D-690095C31317}"/>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55A860DA-C1CE-44B0-AC1B-8F90D2B0C55D}"/>
              </a:ext>
            </a:extLst>
          </p:cNvPr>
          <p:cNvSpPr>
            <a:spLocks noGrp="1"/>
          </p:cNvSpPr>
          <p:nvPr>
            <p:ph type="sldNum" sz="quarter" idx="12"/>
          </p:nvPr>
        </p:nvSpPr>
        <p:spPr/>
        <p:txBody>
          <a:bodyPr/>
          <a:lstStyle/>
          <a:p>
            <a:fld id="{314589B0-DCC1-4A63-B780-494C35F0CF4C}" type="slidenum">
              <a:rPr lang="en-US" altLang="en-US" smtClean="0"/>
              <a:pPr/>
              <a:t>15</a:t>
            </a:fld>
            <a:endParaRPr lang="en-US" altLang="en-US"/>
          </a:p>
        </p:txBody>
      </p:sp>
      <p:grpSp>
        <p:nvGrpSpPr>
          <p:cNvPr id="8" name="Group 7">
            <a:extLst>
              <a:ext uri="{FF2B5EF4-FFF2-40B4-BE49-F238E27FC236}">
                <a16:creationId xmlns:a16="http://schemas.microsoft.com/office/drawing/2014/main" id="{65CE3B9F-F2C5-4887-8F5E-6272CB4E84D6}"/>
              </a:ext>
            </a:extLst>
          </p:cNvPr>
          <p:cNvGrpSpPr/>
          <p:nvPr/>
        </p:nvGrpSpPr>
        <p:grpSpPr>
          <a:xfrm>
            <a:off x="609600" y="674007"/>
            <a:ext cx="8093075" cy="5110843"/>
            <a:chOff x="609600" y="162832"/>
            <a:chExt cx="8093075" cy="5110843"/>
          </a:xfrm>
        </p:grpSpPr>
        <p:sp>
          <p:nvSpPr>
            <p:cNvPr id="9" name="Text Box 5">
              <a:extLst>
                <a:ext uri="{FF2B5EF4-FFF2-40B4-BE49-F238E27FC236}">
                  <a16:creationId xmlns:a16="http://schemas.microsoft.com/office/drawing/2014/main" id="{B000758A-A014-4CA8-AA08-B74031B00AFB}"/>
                </a:ext>
              </a:extLst>
            </p:cNvPr>
            <p:cNvSpPr txBox="1">
              <a:spLocks noChangeArrowheads="1"/>
            </p:cNvSpPr>
            <p:nvPr/>
          </p:nvSpPr>
          <p:spPr bwMode="auto">
            <a:xfrm>
              <a:off x="1066800" y="981035"/>
              <a:ext cx="67818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90000"/>
                </a:lnSpc>
                <a:spcBef>
                  <a:spcPct val="0"/>
                </a:spcBef>
                <a:spcAft>
                  <a:spcPct val="50000"/>
                </a:spcAft>
                <a:buClrTx/>
                <a:buFontTx/>
                <a:buNone/>
              </a:pPr>
              <a:r>
                <a:rPr lang="en-US" altLang="en-US" sz="2400" dirty="0">
                  <a:solidFill>
                    <a:schemeClr val="tx1"/>
                  </a:solidFill>
                  <a:latin typeface="Calibri" panose="020F0502020204030204" pitchFamily="34" charset="0"/>
                  <a:cs typeface="Calibri" panose="020F0502020204030204" pitchFamily="34" charset="0"/>
                </a:rPr>
                <a:t>If you do fall, you can reduce the chance of serious injury if you:</a:t>
              </a:r>
            </a:p>
          </p:txBody>
        </p:sp>
        <p:pic>
          <p:nvPicPr>
            <p:cNvPr id="10" name="Picture 2" descr="C:\Documents and Settings\locd235\Local Settings\Temporary Internet Files\Content.IE5\JK26HYCZ\MC900197776[1].wmf">
              <a:extLst>
                <a:ext uri="{FF2B5EF4-FFF2-40B4-BE49-F238E27FC236}">
                  <a16:creationId xmlns:a16="http://schemas.microsoft.com/office/drawing/2014/main" id="{1B47B4A2-C9C2-4E7C-8CA6-4D14EF42309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003425"/>
              <a:ext cx="170497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
              <a:extLst>
                <a:ext uri="{FF2B5EF4-FFF2-40B4-BE49-F238E27FC236}">
                  <a16:creationId xmlns:a16="http://schemas.microsoft.com/office/drawing/2014/main" id="{504BC2DB-895A-438E-908D-0A3429FB49C3}"/>
                </a:ext>
              </a:extLst>
            </p:cNvPr>
            <p:cNvSpPr>
              <a:spLocks noChangeArrowheads="1"/>
            </p:cNvSpPr>
            <p:nvPr/>
          </p:nvSpPr>
          <p:spPr bwMode="auto">
            <a:xfrm>
              <a:off x="1219200" y="162832"/>
              <a:ext cx="6477000" cy="57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85000"/>
                </a:lnSpc>
                <a:spcBef>
                  <a:spcPct val="0"/>
                </a:spcBef>
                <a:buClrTx/>
                <a:buFontTx/>
                <a:buNone/>
              </a:pPr>
              <a:endParaRPr lang="en-US" altLang="en-US" sz="3600" dirty="0">
                <a:solidFill>
                  <a:schemeClr val="tx1"/>
                </a:solidFill>
                <a:latin typeface="+mj-lt"/>
              </a:endParaRPr>
            </a:p>
          </p:txBody>
        </p:sp>
        <p:sp>
          <p:nvSpPr>
            <p:cNvPr id="12" name="Rectangle 11">
              <a:extLst>
                <a:ext uri="{FF2B5EF4-FFF2-40B4-BE49-F238E27FC236}">
                  <a16:creationId xmlns:a16="http://schemas.microsoft.com/office/drawing/2014/main" id="{54E0ED68-751E-4978-94E4-743F41CE81ED}"/>
                </a:ext>
              </a:extLst>
            </p:cNvPr>
            <p:cNvSpPr/>
            <p:nvPr/>
          </p:nvSpPr>
          <p:spPr>
            <a:xfrm>
              <a:off x="2149475" y="2079625"/>
              <a:ext cx="6553200" cy="3194050"/>
            </a:xfrm>
            <a:prstGeom prst="rect">
              <a:avLst/>
            </a:prstGeom>
          </p:spPr>
          <p:txBody>
            <a:bodyPr>
              <a:spAutoFit/>
            </a:bodyPr>
            <a:lstStyle/>
            <a:p>
              <a:pPr marL="633412" lvl="2" indent="-342900">
                <a:spcBef>
                  <a:spcPct val="20000"/>
                </a:spcBef>
                <a:spcAft>
                  <a:spcPct val="100000"/>
                </a:spcAft>
                <a:buClr>
                  <a:schemeClr val="tx1"/>
                </a:buClr>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Roll with the fall; don’t reach out. Let your body crumple and roll.</a:t>
              </a:r>
            </a:p>
            <a:p>
              <a:pPr marL="633412" lvl="2" indent="-342900">
                <a:spcBef>
                  <a:spcPct val="20000"/>
                </a:spcBef>
                <a:spcAft>
                  <a:spcPct val="100000"/>
                </a:spcAft>
                <a:buClr>
                  <a:schemeClr val="tx1"/>
                </a:buClr>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Bend your elbows and knees and use your legs and arms to absorb the fall.</a:t>
              </a:r>
            </a:p>
            <a:p>
              <a:pPr marL="633412" lvl="2" indent="-342900">
                <a:spcBef>
                  <a:spcPct val="20000"/>
                </a:spcBef>
                <a:spcAft>
                  <a:spcPct val="75000"/>
                </a:spcAft>
                <a:buClr>
                  <a:schemeClr val="tx1"/>
                </a:buClr>
                <a:buFont typeface="Arial" panose="020B0604020202020204" pitchFamily="34" charset="0"/>
                <a:buChar char="•"/>
                <a:defRPr/>
              </a:pPr>
              <a:r>
                <a:rPr lang="en-US" sz="2400" kern="0" dirty="0">
                  <a:latin typeface="Calibri" panose="020F0502020204030204" pitchFamily="34" charset="0"/>
                  <a:cs typeface="Calibri" panose="020F0502020204030204" pitchFamily="34" charset="0"/>
                </a:rPr>
                <a:t>Get medical attention after a fall to treat anything torn, sprained, or broken.</a:t>
              </a:r>
            </a:p>
          </p:txBody>
        </p:sp>
      </p:grpSp>
    </p:spTree>
    <p:extLst>
      <p:ext uri="{BB962C8B-B14F-4D97-AF65-F5344CB8AC3E}">
        <p14:creationId xmlns:p14="http://schemas.microsoft.com/office/powerpoint/2010/main" val="3645669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C861-3905-47AE-9BC1-F5D19649FBA1}"/>
              </a:ext>
            </a:extLst>
          </p:cNvPr>
          <p:cNvSpPr>
            <a:spLocks noGrp="1"/>
          </p:cNvSpPr>
          <p:nvPr>
            <p:ph type="title"/>
          </p:nvPr>
        </p:nvSpPr>
        <p:spPr/>
        <p:txBody>
          <a:bodyPr/>
          <a:lstStyle/>
          <a:p>
            <a:pPr algn="ctr"/>
            <a:r>
              <a:rPr lang="en-US" dirty="0"/>
              <a:t>How about a little safety fun?</a:t>
            </a:r>
          </a:p>
        </p:txBody>
      </p:sp>
      <p:sp>
        <p:nvSpPr>
          <p:cNvPr id="3" name="Content Placeholder 2">
            <a:extLst>
              <a:ext uri="{FF2B5EF4-FFF2-40B4-BE49-F238E27FC236}">
                <a16:creationId xmlns:a16="http://schemas.microsoft.com/office/drawing/2014/main" id="{00096D2A-6648-4A4E-9A21-D8DC43B6076E}"/>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8BA99203-4220-4D3C-B681-34997434A201}"/>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C415F969-EB02-40DA-818A-2CB6141D3412}"/>
              </a:ext>
            </a:extLst>
          </p:cNvPr>
          <p:cNvSpPr>
            <a:spLocks noGrp="1"/>
          </p:cNvSpPr>
          <p:nvPr>
            <p:ph type="sldNum" sz="quarter" idx="12"/>
          </p:nvPr>
        </p:nvSpPr>
        <p:spPr/>
        <p:txBody>
          <a:bodyPr/>
          <a:lstStyle/>
          <a:p>
            <a:fld id="{314589B0-DCC1-4A63-B780-494C35F0CF4C}" type="slidenum">
              <a:rPr lang="en-US" altLang="en-US" smtClean="0"/>
              <a:pPr/>
              <a:t>16</a:t>
            </a:fld>
            <a:endParaRPr lang="en-US" altLang="en-US"/>
          </a:p>
        </p:txBody>
      </p:sp>
      <p:pic>
        <p:nvPicPr>
          <p:cNvPr id="7" name="Picture 6">
            <a:extLst>
              <a:ext uri="{FF2B5EF4-FFF2-40B4-BE49-F238E27FC236}">
                <a16:creationId xmlns:a16="http://schemas.microsoft.com/office/drawing/2014/main" id="{DCC8DD0E-C4C1-4425-A64F-C1205BB867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387" y="1298263"/>
            <a:ext cx="3993226" cy="4261473"/>
          </a:xfrm>
          <a:prstGeom prst="rect">
            <a:avLst/>
          </a:prstGeom>
        </p:spPr>
      </p:pic>
    </p:spTree>
    <p:extLst>
      <p:ext uri="{BB962C8B-B14F-4D97-AF65-F5344CB8AC3E}">
        <p14:creationId xmlns:p14="http://schemas.microsoft.com/office/powerpoint/2010/main" val="604992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68658-CA83-4FC3-8AC1-1A3F344D0E89}"/>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0DE05857-4311-4690-AFF4-6F1309134431}"/>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300EA62B-AE84-4376-9E64-4505EA0F4FE9}"/>
              </a:ext>
            </a:extLst>
          </p:cNvPr>
          <p:cNvSpPr>
            <a:spLocks noGrp="1"/>
          </p:cNvSpPr>
          <p:nvPr>
            <p:ph type="sldNum" sz="quarter" idx="12"/>
          </p:nvPr>
        </p:nvSpPr>
        <p:spPr/>
        <p:txBody>
          <a:bodyPr/>
          <a:lstStyle/>
          <a:p>
            <a:fld id="{314589B0-DCC1-4A63-B780-494C35F0CF4C}" type="slidenum">
              <a:rPr lang="en-US" altLang="en-US" smtClean="0"/>
              <a:pPr/>
              <a:t>17</a:t>
            </a:fld>
            <a:endParaRPr lang="en-US" altLang="en-US"/>
          </a:p>
        </p:txBody>
      </p:sp>
      <p:sp>
        <p:nvSpPr>
          <p:cNvPr id="6" name="Content Placeholder 1">
            <a:extLst>
              <a:ext uri="{FF2B5EF4-FFF2-40B4-BE49-F238E27FC236}">
                <a16:creationId xmlns:a16="http://schemas.microsoft.com/office/drawing/2014/main" id="{8FB42206-981A-4A58-B8B1-012AFF2572F5}"/>
              </a:ext>
            </a:extLst>
          </p:cNvPr>
          <p:cNvSpPr txBox="1">
            <a:spLocks/>
          </p:cNvSpPr>
          <p:nvPr/>
        </p:nvSpPr>
        <p:spPr bwMode="auto">
          <a:xfrm>
            <a:off x="1752600" y="2735996"/>
            <a:ext cx="563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Calibri" panose="020F0502020204030204" pitchFamily="34" charset="0"/>
                <a:cs typeface="Calibri" panose="020F0502020204030204" pitchFamily="34" charset="0"/>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Calibri" panose="020F0502020204030204" pitchFamily="34" charset="0"/>
                <a:cs typeface="Calibri" panose="020F0502020204030204" pitchFamily="34" charset="0"/>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Calibri" panose="020F0502020204030204" pitchFamily="34" charset="0"/>
                <a:cs typeface="Calibri" panose="020F0502020204030204" pitchFamily="34" charset="0"/>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a:lstStyle>
          <a:p>
            <a:pPr marL="0" indent="0" algn="ctr" fontAlgn="auto">
              <a:lnSpc>
                <a:spcPct val="120000"/>
              </a:lnSpc>
              <a:spcBef>
                <a:spcPts val="0"/>
              </a:spcBef>
              <a:spcAft>
                <a:spcPts val="0"/>
              </a:spcAft>
              <a:buClr>
                <a:schemeClr val="accent3"/>
              </a:buClr>
              <a:buFont typeface="Wingdings 2"/>
              <a:buNone/>
              <a:defRPr/>
            </a:pPr>
            <a:r>
              <a:rPr lang="en-US" sz="2400" kern="0" dirty="0"/>
              <a:t>Thank you for your time and if you have additional questions please contact</a:t>
            </a:r>
          </a:p>
          <a:p>
            <a:pPr marL="0" indent="0" algn="ctr" fontAlgn="auto">
              <a:lnSpc>
                <a:spcPct val="120000"/>
              </a:lnSpc>
              <a:spcBef>
                <a:spcPts val="0"/>
              </a:spcBef>
              <a:spcAft>
                <a:spcPts val="0"/>
              </a:spcAft>
              <a:buClr>
                <a:schemeClr val="accent3"/>
              </a:buClr>
              <a:buFont typeface="Wingdings 2"/>
              <a:buNone/>
              <a:defRPr/>
            </a:pPr>
            <a:r>
              <a:rPr lang="en-US" sz="2400" kern="0" dirty="0"/>
              <a:t> safety@waretailservices.com; </a:t>
            </a:r>
          </a:p>
          <a:p>
            <a:pPr marL="0" indent="0" algn="ctr" fontAlgn="auto">
              <a:spcAft>
                <a:spcPts val="0"/>
              </a:spcAft>
              <a:buClr>
                <a:schemeClr val="accent3"/>
              </a:buClr>
              <a:buFont typeface="Wingdings 2"/>
              <a:buNone/>
              <a:defRPr/>
            </a:pPr>
            <a:r>
              <a:rPr lang="en-US" sz="2400" kern="0" dirty="0"/>
              <a:t>360.943.9198  ext. 118</a:t>
            </a:r>
          </a:p>
        </p:txBody>
      </p:sp>
      <p:sp>
        <p:nvSpPr>
          <p:cNvPr id="10" name="TextBox 9">
            <a:extLst>
              <a:ext uri="{FF2B5EF4-FFF2-40B4-BE49-F238E27FC236}">
                <a16:creationId xmlns:a16="http://schemas.microsoft.com/office/drawing/2014/main" id="{5020E217-F985-410A-8EE8-A5F3A3D52EB0}"/>
              </a:ext>
            </a:extLst>
          </p:cNvPr>
          <p:cNvSpPr txBox="1"/>
          <p:nvPr/>
        </p:nvSpPr>
        <p:spPr>
          <a:xfrm>
            <a:off x="1028700" y="1447800"/>
            <a:ext cx="6934200"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Some videos on this subject can be found at </a:t>
            </a:r>
          </a:p>
          <a:p>
            <a:pPr algn="ctr"/>
            <a:r>
              <a:rPr lang="en-US" sz="2400" dirty="0">
                <a:latin typeface="Calibri" panose="020F0502020204030204" pitchFamily="34" charset="0"/>
                <a:cs typeface="Calibri" panose="020F0502020204030204" pitchFamily="34" charset="0"/>
                <a:hlinkClick r:id="rId2"/>
              </a:rPr>
              <a:t>RS SafetyTV</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097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94AA-7122-4B47-92BC-A90CB8BAE15F}"/>
              </a:ext>
            </a:extLst>
          </p:cNvPr>
          <p:cNvSpPr>
            <a:spLocks noGrp="1"/>
          </p:cNvSpPr>
          <p:nvPr>
            <p:ph type="title"/>
          </p:nvPr>
        </p:nvSpPr>
        <p:spPr/>
        <p:txBody>
          <a:bodyPr/>
          <a:lstStyle/>
          <a:p>
            <a:pPr algn="ctr"/>
            <a:r>
              <a:rPr lang="en-US" dirty="0"/>
              <a:t>Slips, trips, and falls are costly</a:t>
            </a:r>
          </a:p>
        </p:txBody>
      </p:sp>
      <p:sp>
        <p:nvSpPr>
          <p:cNvPr id="4" name="Footer Placeholder 3">
            <a:extLst>
              <a:ext uri="{FF2B5EF4-FFF2-40B4-BE49-F238E27FC236}">
                <a16:creationId xmlns:a16="http://schemas.microsoft.com/office/drawing/2014/main" id="{8577E867-0642-40D0-9F87-04FC810B1074}"/>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9FB8059B-94F8-466A-918F-56D6173ECFF2}"/>
              </a:ext>
            </a:extLst>
          </p:cNvPr>
          <p:cNvSpPr>
            <a:spLocks noGrp="1"/>
          </p:cNvSpPr>
          <p:nvPr>
            <p:ph type="sldNum" sz="quarter" idx="12"/>
          </p:nvPr>
        </p:nvSpPr>
        <p:spPr/>
        <p:txBody>
          <a:bodyPr/>
          <a:lstStyle/>
          <a:p>
            <a:fld id="{314589B0-DCC1-4A63-B780-494C35F0CF4C}" type="slidenum">
              <a:rPr lang="en-US" altLang="en-US" smtClean="0"/>
              <a:pPr/>
              <a:t>2</a:t>
            </a:fld>
            <a:endParaRPr lang="en-US" altLang="en-US"/>
          </a:p>
        </p:txBody>
      </p:sp>
      <p:sp>
        <p:nvSpPr>
          <p:cNvPr id="6" name="Content Placeholder 5">
            <a:extLst>
              <a:ext uri="{FF2B5EF4-FFF2-40B4-BE49-F238E27FC236}">
                <a16:creationId xmlns:a16="http://schemas.microsoft.com/office/drawing/2014/main" id="{FBFBDB2E-C0FD-4E00-8037-66D326C22F1F}"/>
              </a:ext>
            </a:extLst>
          </p:cNvPr>
          <p:cNvSpPr>
            <a:spLocks noGrp="1"/>
          </p:cNvSpPr>
          <p:nvPr>
            <p:ph idx="1"/>
          </p:nvPr>
        </p:nvSpPr>
        <p:spPr>
          <a:xfrm>
            <a:off x="533400" y="1600200"/>
            <a:ext cx="8229600" cy="1569660"/>
          </a:xfrm>
          <a:prstGeom prst="rect">
            <a:avLst/>
          </a:prstGeom>
        </p:spPr>
        <p:txBody>
          <a:bodyPr wrap="square">
            <a:spAutoFit/>
          </a:bodyPr>
          <a:lstStyle/>
          <a:p>
            <a:pPr>
              <a:spcBef>
                <a:spcPct val="0"/>
              </a:spcBef>
              <a:buClr>
                <a:srgbClr val="C00000"/>
              </a:buClr>
              <a:buFontTx/>
              <a:buNone/>
            </a:pPr>
            <a:r>
              <a:rPr lang="en-US" altLang="en-US" sz="2400" dirty="0">
                <a:latin typeface="+mj-lt"/>
              </a:rPr>
              <a:t>	</a:t>
            </a:r>
            <a:r>
              <a:rPr lang="en-US" altLang="en-US" sz="2400" dirty="0"/>
              <a:t>Slips and trips can happen in any part of the workplace, inside or outdoors. Slips and trips often result in falls and more serious outcomes, including disabling injuries and even death. The costs to both worker and employer can be great.</a:t>
            </a:r>
          </a:p>
        </p:txBody>
      </p:sp>
      <p:grpSp>
        <p:nvGrpSpPr>
          <p:cNvPr id="7" name="Group 6">
            <a:extLst>
              <a:ext uri="{FF2B5EF4-FFF2-40B4-BE49-F238E27FC236}">
                <a16:creationId xmlns:a16="http://schemas.microsoft.com/office/drawing/2014/main" id="{8F0A6AC4-8949-4F97-8653-46B6B10B363A}"/>
              </a:ext>
            </a:extLst>
          </p:cNvPr>
          <p:cNvGrpSpPr/>
          <p:nvPr/>
        </p:nvGrpSpPr>
        <p:grpSpPr>
          <a:xfrm>
            <a:off x="914400" y="3169860"/>
            <a:ext cx="2876365" cy="2902465"/>
            <a:chOff x="381000" y="3462338"/>
            <a:chExt cx="2876365" cy="2902465"/>
          </a:xfrm>
        </p:grpSpPr>
        <p:sp>
          <p:nvSpPr>
            <p:cNvPr id="8" name="Rectangle 16">
              <a:extLst>
                <a:ext uri="{FF2B5EF4-FFF2-40B4-BE49-F238E27FC236}">
                  <a16:creationId xmlns:a16="http://schemas.microsoft.com/office/drawing/2014/main" id="{C0C3E6F5-26D0-46D1-91CD-F4378D82079C}"/>
                </a:ext>
              </a:extLst>
            </p:cNvPr>
            <p:cNvSpPr>
              <a:spLocks noChangeArrowheads="1"/>
            </p:cNvSpPr>
            <p:nvPr/>
          </p:nvSpPr>
          <p:spPr bwMode="auto">
            <a:xfrm>
              <a:off x="381000" y="4110038"/>
              <a:ext cx="2876365" cy="22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4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pain</a:t>
              </a:r>
            </a:p>
            <a:p>
              <a:pPr eaLnBrk="1" hangingPunct="1">
                <a:lnSpc>
                  <a:spcPct val="90000"/>
                </a:lnSpc>
                <a:spcBef>
                  <a:spcPct val="0"/>
                </a:spcBef>
                <a:spcAft>
                  <a:spcPct val="4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lost wages</a:t>
              </a:r>
            </a:p>
            <a:p>
              <a:pPr eaLnBrk="1" hangingPunct="1">
                <a:lnSpc>
                  <a:spcPct val="90000"/>
                </a:lnSpc>
                <a:spcBef>
                  <a:spcPct val="0"/>
                </a:spcBef>
                <a:spcAft>
                  <a:spcPct val="4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temporary or permanent disability</a:t>
              </a:r>
            </a:p>
            <a:p>
              <a:pPr eaLnBrk="1" hangingPunct="1">
                <a:lnSpc>
                  <a:spcPct val="90000"/>
                </a:lnSpc>
                <a:spcBef>
                  <a:spcPct val="0"/>
                </a:spcBef>
                <a:spcAft>
                  <a:spcPct val="4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reduced quality of life</a:t>
              </a:r>
            </a:p>
            <a:p>
              <a:pPr eaLnBrk="1" hangingPunct="1">
                <a:lnSpc>
                  <a:spcPct val="90000"/>
                </a:lnSpc>
                <a:spcBef>
                  <a:spcPct val="0"/>
                </a:spcBef>
                <a:spcAft>
                  <a:spcPct val="25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depression</a:t>
              </a:r>
            </a:p>
          </p:txBody>
        </p:sp>
        <p:sp>
          <p:nvSpPr>
            <p:cNvPr id="9" name="Rectangle 2">
              <a:extLst>
                <a:ext uri="{FF2B5EF4-FFF2-40B4-BE49-F238E27FC236}">
                  <a16:creationId xmlns:a16="http://schemas.microsoft.com/office/drawing/2014/main" id="{D19C22E7-BD29-480C-8C64-4F1D7440CB06}"/>
                </a:ext>
              </a:extLst>
            </p:cNvPr>
            <p:cNvSpPr>
              <a:spLocks noChangeArrowheads="1"/>
            </p:cNvSpPr>
            <p:nvPr/>
          </p:nvSpPr>
          <p:spPr bwMode="auto">
            <a:xfrm>
              <a:off x="533400" y="3462338"/>
              <a:ext cx="2286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spcBef>
                  <a:spcPct val="0"/>
                </a:spcBef>
                <a:buClrTx/>
                <a:buFontTx/>
                <a:buNone/>
              </a:pPr>
              <a:r>
                <a:rPr lang="en-US" altLang="en-US" sz="2400" u="sng" dirty="0">
                  <a:solidFill>
                    <a:schemeClr val="tx1"/>
                  </a:solidFill>
                  <a:latin typeface="Calibri" panose="020F0502020204030204" pitchFamily="34" charset="0"/>
                  <a:cs typeface="Calibri" panose="020F0502020204030204" pitchFamily="34" charset="0"/>
                </a:rPr>
                <a:t>To Worker:</a:t>
              </a:r>
              <a:endParaRPr lang="en-US" altLang="en-US" sz="1800" dirty="0">
                <a:solidFill>
                  <a:schemeClr val="tx1"/>
                </a:solidFill>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E08C569E-4F0D-4B31-901E-FA1D18A90324}"/>
              </a:ext>
            </a:extLst>
          </p:cNvPr>
          <p:cNvGrpSpPr/>
          <p:nvPr/>
        </p:nvGrpSpPr>
        <p:grpSpPr>
          <a:xfrm>
            <a:off x="5638800" y="3344284"/>
            <a:ext cx="2878044" cy="2486885"/>
            <a:chOff x="5715000" y="3581400"/>
            <a:chExt cx="3217873" cy="2617432"/>
          </a:xfrm>
        </p:grpSpPr>
        <p:sp>
          <p:nvSpPr>
            <p:cNvPr id="11" name="Rectangle 7">
              <a:extLst>
                <a:ext uri="{FF2B5EF4-FFF2-40B4-BE49-F238E27FC236}">
                  <a16:creationId xmlns:a16="http://schemas.microsoft.com/office/drawing/2014/main" id="{012EDEE6-05D5-4E11-AFA4-DF14EE0B9982}"/>
                </a:ext>
              </a:extLst>
            </p:cNvPr>
            <p:cNvSpPr>
              <a:spLocks noChangeArrowheads="1"/>
            </p:cNvSpPr>
            <p:nvPr/>
          </p:nvSpPr>
          <p:spPr bwMode="auto">
            <a:xfrm>
              <a:off x="5865766" y="4033430"/>
              <a:ext cx="3067107" cy="216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290513" indent="-290513"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4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loss in productivity and business</a:t>
              </a:r>
            </a:p>
            <a:p>
              <a:pPr eaLnBrk="1" hangingPunct="1">
                <a:lnSpc>
                  <a:spcPct val="90000"/>
                </a:lnSpc>
                <a:spcBef>
                  <a:spcPct val="0"/>
                </a:spcBef>
                <a:spcAft>
                  <a:spcPct val="4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increased industrial insurance premiums</a:t>
              </a:r>
            </a:p>
            <a:p>
              <a:pPr eaLnBrk="1" hangingPunct="1">
                <a:lnSpc>
                  <a:spcPct val="90000"/>
                </a:lnSpc>
                <a:spcBef>
                  <a:spcPct val="0"/>
                </a:spcBef>
                <a:spcAft>
                  <a:spcPct val="50000"/>
                </a:spcAft>
                <a:buClrTx/>
                <a:buSzPct val="90000"/>
                <a:buFontTx/>
                <a:buChar char="•"/>
              </a:pPr>
              <a:r>
                <a:rPr lang="en-US" altLang="en-US" sz="2000" dirty="0">
                  <a:solidFill>
                    <a:schemeClr val="tx1"/>
                  </a:solidFill>
                  <a:latin typeface="Calibri" panose="020F0502020204030204" pitchFamily="34" charset="0"/>
                  <a:cs typeface="Calibri" panose="020F0502020204030204" pitchFamily="34" charset="0"/>
                </a:rPr>
                <a:t>costs associated with training replacement worker</a:t>
              </a:r>
            </a:p>
          </p:txBody>
        </p:sp>
        <p:sp>
          <p:nvSpPr>
            <p:cNvPr id="12" name="Text Box 12">
              <a:extLst>
                <a:ext uri="{FF2B5EF4-FFF2-40B4-BE49-F238E27FC236}">
                  <a16:creationId xmlns:a16="http://schemas.microsoft.com/office/drawing/2014/main" id="{9B476917-85F9-4AD5-8CCE-3DF399C4A7F1}"/>
                </a:ext>
              </a:extLst>
            </p:cNvPr>
            <p:cNvSpPr txBox="1">
              <a:spLocks noChangeArrowheads="1"/>
            </p:cNvSpPr>
            <p:nvPr/>
          </p:nvSpPr>
          <p:spPr bwMode="auto">
            <a:xfrm>
              <a:off x="5715000" y="3581400"/>
              <a:ext cx="26670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40000"/>
                </a:spcAft>
                <a:buClrTx/>
                <a:buFontTx/>
                <a:buNone/>
              </a:pPr>
              <a:r>
                <a:rPr lang="en-US" altLang="en-US" sz="2400" u="sng" dirty="0">
                  <a:solidFill>
                    <a:schemeClr val="tx1"/>
                  </a:solidFill>
                  <a:latin typeface="Calibri" panose="020F0502020204030204" pitchFamily="34" charset="0"/>
                  <a:cs typeface="Calibri" panose="020F0502020204030204" pitchFamily="34" charset="0"/>
                </a:rPr>
                <a:t>To Employer</a:t>
              </a:r>
              <a:r>
                <a:rPr lang="en-US" altLang="en-US" sz="2400" dirty="0">
                  <a:solidFill>
                    <a:schemeClr val="tx1"/>
                  </a:solidFill>
                  <a:latin typeface="Calibri" panose="020F0502020204030204" pitchFamily="34" charset="0"/>
                  <a:cs typeface="Calibri" panose="020F0502020204030204" pitchFamily="34" charset="0"/>
                </a:rPr>
                <a:t>:</a:t>
              </a:r>
            </a:p>
          </p:txBody>
        </p:sp>
      </p:grpSp>
      <p:pic>
        <p:nvPicPr>
          <p:cNvPr id="13" name="Picture 2" descr="C:\Documents and Settings\locd235\Local Settings\Temporary Internet Files\Content.IE5\KPWHYF8D\MC900332990[1].wmf">
            <a:extLst>
              <a:ext uri="{FF2B5EF4-FFF2-40B4-BE49-F238E27FC236}">
                <a16:creationId xmlns:a16="http://schemas.microsoft.com/office/drawing/2014/main" id="{B8E6D0FE-05E5-4D48-B27C-23F8A3ED57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3596169"/>
            <a:ext cx="1038874"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7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7928-27B0-4675-A749-9468D378C2D6}"/>
              </a:ext>
            </a:extLst>
          </p:cNvPr>
          <p:cNvSpPr>
            <a:spLocks noGrp="1"/>
          </p:cNvSpPr>
          <p:nvPr>
            <p:ph type="title"/>
          </p:nvPr>
        </p:nvSpPr>
        <p:spPr/>
        <p:txBody>
          <a:bodyPr/>
          <a:lstStyle/>
          <a:p>
            <a:pPr algn="ctr"/>
            <a:r>
              <a:rPr lang="en-US" dirty="0"/>
              <a:t>Injuries from slips, trips, and falls</a:t>
            </a:r>
          </a:p>
        </p:txBody>
      </p:sp>
      <p:sp>
        <p:nvSpPr>
          <p:cNvPr id="4" name="Footer Placeholder 3">
            <a:extLst>
              <a:ext uri="{FF2B5EF4-FFF2-40B4-BE49-F238E27FC236}">
                <a16:creationId xmlns:a16="http://schemas.microsoft.com/office/drawing/2014/main" id="{73990285-31FF-4DB8-8E61-5287136C91F0}"/>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0254A346-F923-4866-A692-A7D155CA0A1A}"/>
              </a:ext>
            </a:extLst>
          </p:cNvPr>
          <p:cNvSpPr>
            <a:spLocks noGrp="1"/>
          </p:cNvSpPr>
          <p:nvPr>
            <p:ph type="sldNum" sz="quarter" idx="12"/>
          </p:nvPr>
        </p:nvSpPr>
        <p:spPr/>
        <p:txBody>
          <a:bodyPr/>
          <a:lstStyle/>
          <a:p>
            <a:fld id="{314589B0-DCC1-4A63-B780-494C35F0CF4C}" type="slidenum">
              <a:rPr lang="en-US" altLang="en-US" smtClean="0"/>
              <a:pPr/>
              <a:t>3</a:t>
            </a:fld>
            <a:endParaRPr lang="en-US" altLang="en-US"/>
          </a:p>
        </p:txBody>
      </p:sp>
      <p:sp>
        <p:nvSpPr>
          <p:cNvPr id="6" name="Rectangle 23">
            <a:extLst>
              <a:ext uri="{FF2B5EF4-FFF2-40B4-BE49-F238E27FC236}">
                <a16:creationId xmlns:a16="http://schemas.microsoft.com/office/drawing/2014/main" id="{E09C5EB1-0ACD-4ECE-BFF8-358BCE3DED73}"/>
              </a:ext>
            </a:extLst>
          </p:cNvPr>
          <p:cNvSpPr>
            <a:spLocks noGrp="1" noChangeArrowheads="1"/>
          </p:cNvSpPr>
          <p:nvPr>
            <p:ph idx="1"/>
          </p:nvPr>
        </p:nvSpPr>
        <p:spPr bwMode="auto">
          <a:xfrm>
            <a:off x="533400" y="1600200"/>
            <a:ext cx="8229600" cy="4191000"/>
          </a:xfrm>
          <a:prstGeom prst="rect">
            <a:avLst/>
          </a:prstGeom>
          <a:noFill/>
          <a:ln w="9525">
            <a:noFill/>
            <a:miter lim="800000"/>
            <a:headEnd/>
            <a:tailEnd/>
          </a:ln>
          <a:effectLst/>
        </p:spPr>
        <p:txBody>
          <a:bodyPr/>
          <a:lstStyle/>
          <a:p>
            <a:pPr marL="0" indent="0">
              <a:spcAft>
                <a:spcPts val="0"/>
              </a:spcAft>
              <a:buSzPct val="90000"/>
              <a:buNone/>
              <a:defRPr/>
            </a:pPr>
            <a:r>
              <a:rPr lang="en-US" sz="2400" dirty="0"/>
              <a:t>Common types</a:t>
            </a:r>
          </a:p>
          <a:p>
            <a:pPr marL="0" indent="0">
              <a:spcAft>
                <a:spcPct val="50000"/>
              </a:spcAft>
              <a:buClr>
                <a:srgbClr val="C00000"/>
              </a:buClr>
              <a:buNone/>
              <a:defRPr/>
            </a:pPr>
            <a:r>
              <a:rPr lang="en-US" sz="2400" dirty="0"/>
              <a:t>of injuries</a:t>
            </a:r>
            <a:r>
              <a:rPr lang="en-US" sz="2200" dirty="0"/>
              <a:t>:</a:t>
            </a:r>
          </a:p>
          <a:p>
            <a:pPr marL="342900" indent="-342900">
              <a:spcAft>
                <a:spcPct val="50000"/>
              </a:spcAft>
              <a:buClr>
                <a:schemeClr val="tx1"/>
              </a:buClr>
              <a:buFont typeface="Arial" panose="020B0604020202020204" pitchFamily="34" charset="0"/>
              <a:buChar char="•"/>
              <a:defRPr/>
            </a:pPr>
            <a:r>
              <a:rPr lang="en-US" sz="2400" dirty="0"/>
              <a:t>Sprains, strains</a:t>
            </a:r>
          </a:p>
          <a:p>
            <a:pPr marL="342900" indent="-342900">
              <a:spcAft>
                <a:spcPct val="50000"/>
              </a:spcAft>
              <a:buClr>
                <a:schemeClr val="tx1"/>
              </a:buClr>
              <a:buFont typeface="Arial" panose="020B0604020202020204" pitchFamily="34" charset="0"/>
              <a:buChar char="•"/>
              <a:defRPr/>
            </a:pPr>
            <a:r>
              <a:rPr lang="en-US" sz="2400" dirty="0"/>
              <a:t>Bruises, contusions</a:t>
            </a:r>
          </a:p>
          <a:p>
            <a:pPr marL="342900" indent="-342900">
              <a:spcAft>
                <a:spcPct val="50000"/>
              </a:spcAft>
              <a:buClr>
                <a:schemeClr val="tx1"/>
              </a:buClr>
              <a:buFont typeface="Arial" panose="020B0604020202020204" pitchFamily="34" charset="0"/>
              <a:buChar char="•"/>
              <a:defRPr/>
            </a:pPr>
            <a:r>
              <a:rPr lang="en-US" sz="2400" dirty="0"/>
              <a:t>Fractures</a:t>
            </a:r>
          </a:p>
          <a:p>
            <a:pPr marL="342900" indent="-342900">
              <a:spcAft>
                <a:spcPct val="50000"/>
              </a:spcAft>
              <a:buClr>
                <a:schemeClr val="tx1"/>
              </a:buClr>
              <a:buFont typeface="Arial" panose="020B0604020202020204" pitchFamily="34" charset="0"/>
              <a:buChar char="•"/>
              <a:defRPr/>
            </a:pPr>
            <a:r>
              <a:rPr lang="en-US" sz="2400" dirty="0"/>
              <a:t>Abrasions, cuts</a:t>
            </a:r>
          </a:p>
          <a:p>
            <a:pPr>
              <a:spcAft>
                <a:spcPts val="0"/>
              </a:spcAft>
              <a:buSzPct val="90000"/>
              <a:defRPr/>
            </a:pPr>
            <a:endParaRPr lang="en-US" sz="2200" dirty="0"/>
          </a:p>
        </p:txBody>
      </p:sp>
      <p:sp>
        <p:nvSpPr>
          <p:cNvPr id="7" name="Rectangle 6">
            <a:extLst>
              <a:ext uri="{FF2B5EF4-FFF2-40B4-BE49-F238E27FC236}">
                <a16:creationId xmlns:a16="http://schemas.microsoft.com/office/drawing/2014/main" id="{94A177DC-F3BE-470C-B2AB-CBF608E3778E}"/>
              </a:ext>
            </a:extLst>
          </p:cNvPr>
          <p:cNvSpPr/>
          <p:nvPr/>
        </p:nvSpPr>
        <p:spPr>
          <a:xfrm>
            <a:off x="5905500" y="1599283"/>
            <a:ext cx="3429000" cy="4191917"/>
          </a:xfrm>
          <a:prstGeom prst="rect">
            <a:avLst/>
          </a:prstGeom>
        </p:spPr>
        <p:txBody>
          <a:bodyPr>
            <a:spAutoFit/>
          </a:bodyPr>
          <a:lstStyle/>
          <a:p>
            <a:pPr>
              <a:buClr>
                <a:srgbClr val="C00000"/>
              </a:buClr>
              <a:buSzPct val="90000"/>
              <a:defRPr/>
            </a:pPr>
            <a:r>
              <a:rPr lang="en-US" sz="2400" dirty="0">
                <a:latin typeface="Calibri" panose="020F0502020204030204" pitchFamily="34" charset="0"/>
                <a:cs typeface="Calibri" panose="020F0502020204030204" pitchFamily="34" charset="0"/>
              </a:rPr>
              <a:t>Commonly affected</a:t>
            </a:r>
          </a:p>
          <a:p>
            <a:pPr>
              <a:buClr>
                <a:srgbClr val="C00000"/>
              </a:buClr>
              <a:buSzPct val="90000"/>
              <a:defRPr/>
            </a:pPr>
            <a:r>
              <a:rPr lang="en-US" sz="2400" dirty="0">
                <a:latin typeface="Calibri" panose="020F0502020204030204" pitchFamily="34" charset="0"/>
                <a:cs typeface="Calibri" panose="020F0502020204030204" pitchFamily="34" charset="0"/>
              </a:rPr>
              <a:t>body parts:</a:t>
            </a:r>
          </a:p>
          <a:p>
            <a:pPr marL="342900" indent="-342900">
              <a:lnSpc>
                <a:spcPct val="90000"/>
              </a:lnSpc>
              <a:spcBef>
                <a:spcPct val="20000"/>
              </a:spcBef>
              <a:spcAft>
                <a:spcPct val="50000"/>
              </a:spcAft>
              <a:buClr>
                <a:schemeClr val="tx1"/>
              </a:buClr>
              <a:buSzPct val="9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Knee, Ankle, Foot</a:t>
            </a:r>
          </a:p>
          <a:p>
            <a:pPr marL="342900" indent="-342900">
              <a:lnSpc>
                <a:spcPct val="90000"/>
              </a:lnSpc>
              <a:spcBef>
                <a:spcPct val="20000"/>
              </a:spcBef>
              <a:spcAft>
                <a:spcPct val="50000"/>
              </a:spcAft>
              <a:buClr>
                <a:schemeClr val="tx1"/>
              </a:buClr>
              <a:buSzPct val="9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Wrist, Elbow</a:t>
            </a:r>
          </a:p>
          <a:p>
            <a:pPr marL="342900" indent="-342900">
              <a:lnSpc>
                <a:spcPct val="90000"/>
              </a:lnSpc>
              <a:spcBef>
                <a:spcPct val="20000"/>
              </a:spcBef>
              <a:spcAft>
                <a:spcPct val="50000"/>
              </a:spcAft>
              <a:buClr>
                <a:schemeClr val="tx1"/>
              </a:buClr>
              <a:buSzPct val="9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Back</a:t>
            </a:r>
          </a:p>
          <a:p>
            <a:pPr marL="342900" indent="-342900">
              <a:lnSpc>
                <a:spcPct val="90000"/>
              </a:lnSpc>
              <a:spcBef>
                <a:spcPct val="20000"/>
              </a:spcBef>
              <a:spcAft>
                <a:spcPct val="50000"/>
              </a:spcAft>
              <a:buClr>
                <a:schemeClr val="tx1"/>
              </a:buClr>
              <a:buSzPct val="9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Shoulder</a:t>
            </a:r>
          </a:p>
          <a:p>
            <a:pPr marL="342900" indent="-342900">
              <a:lnSpc>
                <a:spcPct val="90000"/>
              </a:lnSpc>
              <a:spcBef>
                <a:spcPct val="20000"/>
              </a:spcBef>
              <a:spcAft>
                <a:spcPct val="50000"/>
              </a:spcAft>
              <a:buClr>
                <a:schemeClr val="tx1"/>
              </a:buClr>
              <a:buSzPct val="9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Hip</a:t>
            </a:r>
          </a:p>
          <a:p>
            <a:pPr marL="342900" indent="-342900">
              <a:lnSpc>
                <a:spcPct val="90000"/>
              </a:lnSpc>
              <a:spcBef>
                <a:spcPct val="20000"/>
              </a:spcBef>
              <a:spcAft>
                <a:spcPct val="50000"/>
              </a:spcAft>
              <a:buClr>
                <a:schemeClr val="tx1"/>
              </a:buClr>
              <a:buSzPct val="9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Head</a:t>
            </a:r>
          </a:p>
        </p:txBody>
      </p:sp>
      <p:pic>
        <p:nvPicPr>
          <p:cNvPr id="8" name="Picture 7" descr="j0136785[1]">
            <a:extLst>
              <a:ext uri="{FF2B5EF4-FFF2-40B4-BE49-F238E27FC236}">
                <a16:creationId xmlns:a16="http://schemas.microsoft.com/office/drawing/2014/main" id="{19AEE16D-516C-41A9-B5E1-BE36A46AEF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162" y="2226468"/>
            <a:ext cx="146367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0121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C16F-6FA4-46C4-8C60-BFBBE8853D14}"/>
              </a:ext>
            </a:extLst>
          </p:cNvPr>
          <p:cNvSpPr>
            <a:spLocks noGrp="1"/>
          </p:cNvSpPr>
          <p:nvPr>
            <p:ph type="title"/>
          </p:nvPr>
        </p:nvSpPr>
        <p:spPr>
          <a:xfrm>
            <a:off x="533400" y="277813"/>
            <a:ext cx="8229600" cy="982816"/>
          </a:xfrm>
        </p:spPr>
        <p:txBody>
          <a:bodyPr/>
          <a:lstStyle/>
          <a:p>
            <a:pPr algn="ctr"/>
            <a:r>
              <a:rPr lang="en-US" dirty="0">
                <a:latin typeface="Calibri" panose="020F0502020204030204" pitchFamily="34" charset="0"/>
                <a:cs typeface="Calibri" panose="020F0502020204030204" pitchFamily="34" charset="0"/>
              </a:rPr>
              <a:t>Definitions</a:t>
            </a:r>
          </a:p>
        </p:txBody>
      </p:sp>
      <p:sp>
        <p:nvSpPr>
          <p:cNvPr id="4" name="Footer Placeholder 3">
            <a:extLst>
              <a:ext uri="{FF2B5EF4-FFF2-40B4-BE49-F238E27FC236}">
                <a16:creationId xmlns:a16="http://schemas.microsoft.com/office/drawing/2014/main" id="{E44E8550-44B1-45D9-B44A-477717835A3A}"/>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43DB35D1-6B5A-4B85-8E8F-21E66B551F9D}"/>
              </a:ext>
            </a:extLst>
          </p:cNvPr>
          <p:cNvSpPr>
            <a:spLocks noGrp="1"/>
          </p:cNvSpPr>
          <p:nvPr>
            <p:ph type="sldNum" sz="quarter" idx="12"/>
          </p:nvPr>
        </p:nvSpPr>
        <p:spPr/>
        <p:txBody>
          <a:bodyPr/>
          <a:lstStyle/>
          <a:p>
            <a:fld id="{314589B0-DCC1-4A63-B780-494C35F0CF4C}" type="slidenum">
              <a:rPr lang="en-US" altLang="en-US" smtClean="0"/>
              <a:pPr/>
              <a:t>4</a:t>
            </a:fld>
            <a:endParaRPr lang="en-US" altLang="en-US"/>
          </a:p>
        </p:txBody>
      </p:sp>
      <p:sp>
        <p:nvSpPr>
          <p:cNvPr id="6" name="Rectangle 3">
            <a:extLst>
              <a:ext uri="{FF2B5EF4-FFF2-40B4-BE49-F238E27FC236}">
                <a16:creationId xmlns:a16="http://schemas.microsoft.com/office/drawing/2014/main" id="{8B837318-F03C-4C93-A44C-55AB1E0C8F29}"/>
              </a:ext>
            </a:extLst>
          </p:cNvPr>
          <p:cNvSpPr>
            <a:spLocks noGrp="1" noChangeArrowheads="1"/>
          </p:cNvSpPr>
          <p:nvPr>
            <p:ph idx="1"/>
          </p:nvPr>
        </p:nvSpPr>
        <p:spPr bwMode="auto">
          <a:xfrm>
            <a:off x="2628011" y="1195251"/>
            <a:ext cx="5186551" cy="1036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85000"/>
              </a:lnSpc>
              <a:spcBef>
                <a:spcPct val="0"/>
              </a:spcBef>
              <a:buClrTx/>
              <a:buFontTx/>
              <a:buNone/>
            </a:pPr>
            <a:r>
              <a:rPr lang="en-US" altLang="en-US" sz="1800" b="1" dirty="0">
                <a:solidFill>
                  <a:schemeClr val="tx1"/>
                </a:solidFill>
                <a:latin typeface="Calibri" panose="020F0502020204030204" pitchFamily="34" charset="0"/>
              </a:rPr>
              <a:t>Friction</a:t>
            </a:r>
            <a:r>
              <a:rPr lang="en-US" altLang="en-US" sz="1800" dirty="0">
                <a:solidFill>
                  <a:schemeClr val="tx1"/>
                </a:solidFill>
                <a:latin typeface="Calibri" panose="020F0502020204030204" pitchFamily="34" charset="0"/>
              </a:rPr>
              <a:t>: The resistance encountered</a:t>
            </a:r>
          </a:p>
          <a:p>
            <a:pPr eaLnBrk="1" hangingPunct="1">
              <a:lnSpc>
                <a:spcPct val="85000"/>
              </a:lnSpc>
              <a:spcBef>
                <a:spcPct val="0"/>
              </a:spcBef>
              <a:buClrTx/>
              <a:buFontTx/>
              <a:buNone/>
            </a:pPr>
            <a:r>
              <a:rPr lang="en-US" altLang="en-US" sz="1800" dirty="0">
                <a:solidFill>
                  <a:schemeClr val="tx1"/>
                </a:solidFill>
                <a:latin typeface="Calibri" panose="020F0502020204030204" pitchFamily="34" charset="0"/>
              </a:rPr>
              <a:t>when an object (foot) is moved in contact</a:t>
            </a:r>
          </a:p>
          <a:p>
            <a:pPr eaLnBrk="1" hangingPunct="1">
              <a:lnSpc>
                <a:spcPct val="85000"/>
              </a:lnSpc>
              <a:spcBef>
                <a:spcPct val="0"/>
              </a:spcBef>
              <a:buClrTx/>
              <a:buFontTx/>
              <a:buNone/>
            </a:pPr>
            <a:r>
              <a:rPr lang="en-US" altLang="en-US" sz="1800" dirty="0">
                <a:solidFill>
                  <a:schemeClr val="tx1"/>
                </a:solidFill>
                <a:latin typeface="Calibri" panose="020F0502020204030204" pitchFamily="34" charset="0"/>
              </a:rPr>
              <a:t>with another (ground).  Friction is</a:t>
            </a:r>
          </a:p>
          <a:p>
            <a:pPr eaLnBrk="1" hangingPunct="1">
              <a:lnSpc>
                <a:spcPct val="85000"/>
              </a:lnSpc>
              <a:spcBef>
                <a:spcPct val="0"/>
              </a:spcBef>
              <a:buClrTx/>
              <a:buFontTx/>
              <a:buNone/>
            </a:pPr>
            <a:r>
              <a:rPr lang="en-US" altLang="en-US" sz="1800" dirty="0">
                <a:solidFill>
                  <a:schemeClr val="tx1"/>
                </a:solidFill>
                <a:latin typeface="Calibri" panose="020F0502020204030204" pitchFamily="34" charset="0"/>
              </a:rPr>
              <a:t>necessary in order to walk without slipping.</a:t>
            </a:r>
          </a:p>
        </p:txBody>
      </p:sp>
      <p:sp>
        <p:nvSpPr>
          <p:cNvPr id="7" name="Rectangle 3">
            <a:extLst>
              <a:ext uri="{FF2B5EF4-FFF2-40B4-BE49-F238E27FC236}">
                <a16:creationId xmlns:a16="http://schemas.microsoft.com/office/drawing/2014/main" id="{2ABD4E84-B82B-481F-8885-366CB630BC9D}"/>
              </a:ext>
            </a:extLst>
          </p:cNvPr>
          <p:cNvSpPr txBox="1">
            <a:spLocks noChangeArrowheads="1"/>
          </p:cNvSpPr>
          <p:nvPr/>
        </p:nvSpPr>
        <p:spPr bwMode="auto">
          <a:xfrm>
            <a:off x="228600" y="1817688"/>
            <a:ext cx="3200400" cy="2133600"/>
          </a:xfrm>
          <a:prstGeom prst="rect">
            <a:avLst/>
          </a:prstGeom>
          <a:noFill/>
          <a:ln w="12700">
            <a:noFill/>
            <a:miter lim="800000"/>
            <a:headEnd/>
            <a:tailEnd/>
          </a:ln>
        </p:spPr>
        <p:txBody>
          <a:bodyPr lIns="0" rIns="0" anchor="ctr" anchorCtr="1"/>
          <a:lstStyle/>
          <a:p>
            <a:pPr algn="ctr">
              <a:spcBef>
                <a:spcPct val="20000"/>
              </a:spcBef>
              <a:spcAft>
                <a:spcPct val="15000"/>
              </a:spcAft>
              <a:buClr>
                <a:srgbClr val="EA6D1F"/>
              </a:buClr>
              <a:defRPr/>
            </a:pPr>
            <a:r>
              <a:rPr lang="en-US" sz="2400" b="1" kern="0" dirty="0">
                <a:latin typeface="Calibri" panose="020F0502020204030204" pitchFamily="34" charset="0"/>
                <a:cs typeface="Calibri" panose="020F0502020204030204" pitchFamily="34" charset="0"/>
              </a:rPr>
              <a:t>Slip:</a:t>
            </a:r>
          </a:p>
          <a:p>
            <a:pPr>
              <a:spcBef>
                <a:spcPct val="20000"/>
              </a:spcBef>
              <a:buClr>
                <a:srgbClr val="EA6D1F"/>
              </a:buClr>
              <a:defRPr/>
            </a:pPr>
            <a:r>
              <a:rPr lang="en-US" kern="0" dirty="0">
                <a:latin typeface="Calibri" panose="020F0502020204030204" pitchFamily="34" charset="0"/>
                <a:cs typeface="Calibri" panose="020F0502020204030204" pitchFamily="34" charset="0"/>
              </a:rPr>
              <a:t>When there is too little friction or traction between your feet (footwear) and the walking or working surface, and you lose  your balance.</a:t>
            </a:r>
          </a:p>
        </p:txBody>
      </p:sp>
      <p:sp>
        <p:nvSpPr>
          <p:cNvPr id="8" name="Rectangle 26">
            <a:extLst>
              <a:ext uri="{FF2B5EF4-FFF2-40B4-BE49-F238E27FC236}">
                <a16:creationId xmlns:a16="http://schemas.microsoft.com/office/drawing/2014/main" id="{75F15564-8F1A-410F-9408-F10A01173882}"/>
              </a:ext>
            </a:extLst>
          </p:cNvPr>
          <p:cNvSpPr>
            <a:spLocks noChangeArrowheads="1"/>
          </p:cNvSpPr>
          <p:nvPr/>
        </p:nvSpPr>
        <p:spPr bwMode="auto">
          <a:xfrm>
            <a:off x="214618" y="3551238"/>
            <a:ext cx="3429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90000"/>
              </a:lnSpc>
              <a:spcBef>
                <a:spcPct val="0"/>
              </a:spcBef>
              <a:spcAft>
                <a:spcPct val="15000"/>
              </a:spcAft>
              <a:buClrTx/>
              <a:buSzPct val="90000"/>
              <a:buFontTx/>
              <a:buNone/>
            </a:pPr>
            <a:r>
              <a:rPr lang="en-US" altLang="en-US" sz="2400" b="1" dirty="0">
                <a:solidFill>
                  <a:schemeClr val="tx1"/>
                </a:solidFill>
                <a:latin typeface="Calibri" panose="020F0502020204030204" pitchFamily="34" charset="0"/>
                <a:cs typeface="Calibri" panose="020F0502020204030204" pitchFamily="34" charset="0"/>
              </a:rPr>
              <a:t>Trip:</a:t>
            </a:r>
          </a:p>
          <a:p>
            <a:pPr eaLnBrk="1" hangingPunct="1">
              <a:lnSpc>
                <a:spcPct val="90000"/>
              </a:lnSpc>
              <a:spcBef>
                <a:spcPct val="0"/>
              </a:spcBef>
              <a:spcAft>
                <a:spcPct val="25000"/>
              </a:spcAft>
              <a:buClrTx/>
              <a:buSzPct val="90000"/>
              <a:buFontTx/>
              <a:buNone/>
            </a:pPr>
            <a:r>
              <a:rPr lang="en-US" altLang="en-US" sz="1800" dirty="0">
                <a:solidFill>
                  <a:schemeClr val="tx1"/>
                </a:solidFill>
                <a:latin typeface="Calibri" panose="020F0502020204030204" pitchFamily="34" charset="0"/>
                <a:cs typeface="Calibri" panose="020F0502020204030204" pitchFamily="34" charset="0"/>
              </a:rPr>
              <a:t>When your foot (or lower leg) hits an object and your upper body continues moving, throwing you off balance.</a:t>
            </a:r>
          </a:p>
        </p:txBody>
      </p:sp>
      <p:sp>
        <p:nvSpPr>
          <p:cNvPr id="9" name="Rectangle 51">
            <a:extLst>
              <a:ext uri="{FF2B5EF4-FFF2-40B4-BE49-F238E27FC236}">
                <a16:creationId xmlns:a16="http://schemas.microsoft.com/office/drawing/2014/main" id="{497008A5-E865-4286-8D90-38BD3AB08B1E}"/>
              </a:ext>
            </a:extLst>
          </p:cNvPr>
          <p:cNvSpPr>
            <a:spLocks noChangeArrowheads="1"/>
          </p:cNvSpPr>
          <p:nvPr/>
        </p:nvSpPr>
        <p:spPr bwMode="auto">
          <a:xfrm>
            <a:off x="228600" y="5059362"/>
            <a:ext cx="441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25000"/>
              </a:spcAft>
              <a:buClrTx/>
              <a:buSzPct val="90000"/>
              <a:buFontTx/>
              <a:buNone/>
            </a:pPr>
            <a:r>
              <a:rPr lang="en-US" altLang="en-US" sz="1800" dirty="0">
                <a:solidFill>
                  <a:schemeClr val="tx1"/>
                </a:solidFill>
                <a:latin typeface="Calibri" panose="020F0502020204030204" pitchFamily="34" charset="0"/>
                <a:cs typeface="Calibri" panose="020F0502020204030204" pitchFamily="34" charset="0"/>
              </a:rPr>
              <a:t>When you step down unexpectedly to a lower surface (</a:t>
            </a:r>
            <a:r>
              <a:rPr lang="en-US" altLang="en-US" sz="1800" b="1" dirty="0">
                <a:solidFill>
                  <a:schemeClr val="tx1"/>
                </a:solidFill>
                <a:latin typeface="Calibri" panose="020F0502020204030204" pitchFamily="34" charset="0"/>
                <a:cs typeface="Calibri" panose="020F0502020204030204" pitchFamily="34" charset="0"/>
              </a:rPr>
              <a:t>Misstep</a:t>
            </a:r>
            <a:r>
              <a:rPr lang="en-US" altLang="en-US" sz="1800" dirty="0">
                <a:solidFill>
                  <a:schemeClr val="tx1"/>
                </a:solidFill>
                <a:latin typeface="Calibri" panose="020F0502020204030204" pitchFamily="34" charset="0"/>
                <a:cs typeface="Calibri" panose="020F0502020204030204" pitchFamily="34" charset="0"/>
              </a:rPr>
              <a:t>) and lose your balance, e.g., stepping off a curb.</a:t>
            </a:r>
          </a:p>
        </p:txBody>
      </p:sp>
      <p:sp>
        <p:nvSpPr>
          <p:cNvPr id="12" name="Rectangle 31">
            <a:extLst>
              <a:ext uri="{FF2B5EF4-FFF2-40B4-BE49-F238E27FC236}">
                <a16:creationId xmlns:a16="http://schemas.microsoft.com/office/drawing/2014/main" id="{C1C64C70-DB3D-4497-BD11-2487615EEA2F}"/>
              </a:ext>
            </a:extLst>
          </p:cNvPr>
          <p:cNvSpPr>
            <a:spLocks noChangeArrowheads="1"/>
          </p:cNvSpPr>
          <p:nvPr/>
        </p:nvSpPr>
        <p:spPr bwMode="auto">
          <a:xfrm>
            <a:off x="5963480" y="2298429"/>
            <a:ext cx="2821714"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nchorCtr="1"/>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15000"/>
              </a:spcAft>
              <a:buClrTx/>
              <a:buSzPct val="90000"/>
              <a:buFontTx/>
              <a:buNone/>
            </a:pPr>
            <a:r>
              <a:rPr lang="en-US" altLang="en-US" sz="2400" b="1" dirty="0">
                <a:solidFill>
                  <a:schemeClr val="tx1"/>
                </a:solidFill>
                <a:latin typeface="Calibri" panose="020F0502020204030204" pitchFamily="34" charset="0"/>
                <a:cs typeface="Calibri" panose="020F0502020204030204" pitchFamily="34" charset="0"/>
              </a:rPr>
              <a:t>Fall:</a:t>
            </a:r>
          </a:p>
          <a:p>
            <a:pPr eaLnBrk="1" hangingPunct="1">
              <a:lnSpc>
                <a:spcPct val="90000"/>
              </a:lnSpc>
              <a:spcBef>
                <a:spcPct val="0"/>
              </a:spcBef>
              <a:buClrTx/>
              <a:buSzPct val="90000"/>
              <a:buFontTx/>
              <a:buNone/>
            </a:pPr>
            <a:r>
              <a:rPr lang="en-US" altLang="en-US" sz="1800" dirty="0">
                <a:solidFill>
                  <a:schemeClr val="tx1"/>
                </a:solidFill>
                <a:latin typeface="Calibri" panose="020F0502020204030204" pitchFamily="34" charset="0"/>
                <a:cs typeface="Calibri" panose="020F0502020204030204" pitchFamily="34" charset="0"/>
              </a:rPr>
              <a:t>Occurs when you are</a:t>
            </a:r>
          </a:p>
          <a:p>
            <a:pPr eaLnBrk="1" hangingPunct="1">
              <a:lnSpc>
                <a:spcPct val="90000"/>
              </a:lnSpc>
              <a:spcBef>
                <a:spcPct val="0"/>
              </a:spcBef>
              <a:buClrTx/>
              <a:buSzPct val="90000"/>
              <a:buFontTx/>
              <a:buNone/>
            </a:pPr>
            <a:r>
              <a:rPr lang="en-US" altLang="en-US" sz="1800" dirty="0">
                <a:solidFill>
                  <a:schemeClr val="tx1"/>
                </a:solidFill>
                <a:latin typeface="Calibri" panose="020F0502020204030204" pitchFamily="34" charset="0"/>
                <a:cs typeface="Calibri" panose="020F0502020204030204" pitchFamily="34" charset="0"/>
              </a:rPr>
              <a:t>too far off your center </a:t>
            </a:r>
          </a:p>
          <a:p>
            <a:pPr eaLnBrk="1" hangingPunct="1">
              <a:lnSpc>
                <a:spcPct val="90000"/>
              </a:lnSpc>
              <a:spcBef>
                <a:spcPct val="0"/>
              </a:spcBef>
              <a:buClrTx/>
              <a:buSzPct val="90000"/>
              <a:buFontTx/>
              <a:buNone/>
            </a:pPr>
            <a:r>
              <a:rPr lang="en-US" altLang="en-US" sz="1800" dirty="0">
                <a:solidFill>
                  <a:schemeClr val="tx1"/>
                </a:solidFill>
                <a:latin typeface="Calibri" panose="020F0502020204030204" pitchFamily="34" charset="0"/>
                <a:cs typeface="Calibri" panose="020F0502020204030204" pitchFamily="34" charset="0"/>
              </a:rPr>
              <a:t>of balance. </a:t>
            </a:r>
          </a:p>
        </p:txBody>
      </p:sp>
      <p:pic>
        <p:nvPicPr>
          <p:cNvPr id="13" name="Picture 33" descr="j0078748[1]">
            <a:extLst>
              <a:ext uri="{FF2B5EF4-FFF2-40B4-BE49-F238E27FC236}">
                <a16:creationId xmlns:a16="http://schemas.microsoft.com/office/drawing/2014/main" id="{F6AD87DF-F9D6-4BF8-B767-C952F8EDB312}"/>
              </a:ext>
            </a:extLst>
          </p:cNvPr>
          <p:cNvPicPr>
            <a:picLocks noChangeAspect="1" noChangeArrowheads="1"/>
          </p:cNvPicPr>
          <p:nvPr/>
        </p:nvPicPr>
        <p:blipFill>
          <a:blip r:embed="rId2" cstate="print">
            <a:lum bright="100000"/>
            <a:extLst>
              <a:ext uri="{28A0092B-C50C-407E-A947-70E740481C1C}">
                <a14:useLocalDpi xmlns:a14="http://schemas.microsoft.com/office/drawing/2010/main" val="0"/>
              </a:ext>
            </a:extLst>
          </a:blip>
          <a:srcRect/>
          <a:stretch>
            <a:fillRect/>
          </a:stretch>
        </p:blipFill>
        <p:spPr bwMode="auto">
          <a:xfrm rot="4424353">
            <a:off x="6964091" y="3404924"/>
            <a:ext cx="1177585" cy="1739203"/>
          </a:xfrm>
          <a:prstGeom prst="rect">
            <a:avLst/>
          </a:prstGeom>
          <a:solidFill>
            <a:schemeClr val="tx1"/>
          </a:solidFill>
          <a:ln>
            <a:noFill/>
          </a:ln>
        </p:spPr>
      </p:pic>
      <p:grpSp>
        <p:nvGrpSpPr>
          <p:cNvPr id="14" name="Group 67">
            <a:extLst>
              <a:ext uri="{FF2B5EF4-FFF2-40B4-BE49-F238E27FC236}">
                <a16:creationId xmlns:a16="http://schemas.microsoft.com/office/drawing/2014/main" id="{1C736194-EB2D-49CF-BA30-2E775F9502F8}"/>
              </a:ext>
            </a:extLst>
          </p:cNvPr>
          <p:cNvGrpSpPr>
            <a:grpSpLocks/>
          </p:cNvGrpSpPr>
          <p:nvPr/>
        </p:nvGrpSpPr>
        <p:grpSpPr bwMode="auto">
          <a:xfrm>
            <a:off x="5010150" y="5099843"/>
            <a:ext cx="1590675" cy="681037"/>
            <a:chOff x="3024" y="3699"/>
            <a:chExt cx="1002" cy="429"/>
          </a:xfrm>
          <a:solidFill>
            <a:schemeClr val="tx1"/>
          </a:solidFill>
        </p:grpSpPr>
        <p:pic>
          <p:nvPicPr>
            <p:cNvPr id="15" name="Picture 48" descr="COLLAPSE">
              <a:extLst>
                <a:ext uri="{FF2B5EF4-FFF2-40B4-BE49-F238E27FC236}">
                  <a16:creationId xmlns:a16="http://schemas.microsoft.com/office/drawing/2014/main" id="{932DB074-D9DF-4E60-A9A6-C7C95898A5C8}"/>
                </a:ext>
              </a:extLst>
            </p:cNvPr>
            <p:cNvPicPr>
              <a:picLocks noChangeAspect="1" noChangeArrowheads="1"/>
            </p:cNvPicPr>
            <p:nvPr/>
          </p:nvPicPr>
          <p:blipFill>
            <a:blip r:embed="rId3" cstate="print">
              <a:lum bright="100000"/>
              <a:extLst>
                <a:ext uri="{28A0092B-C50C-407E-A947-70E740481C1C}">
                  <a14:useLocalDpi xmlns:a14="http://schemas.microsoft.com/office/drawing/2010/main" val="0"/>
                </a:ext>
              </a:extLst>
            </a:blip>
            <a:srcRect/>
            <a:stretch>
              <a:fillRect/>
            </a:stretch>
          </p:blipFill>
          <p:spPr bwMode="auto">
            <a:xfrm rot="-321602">
              <a:off x="3024" y="3699"/>
              <a:ext cx="576" cy="419"/>
            </a:xfrm>
            <a:prstGeom prst="rect">
              <a:avLst/>
            </a:prstGeom>
            <a:grpFill/>
            <a:ln>
              <a:noFill/>
            </a:ln>
            <a:extLst>
              <a:ext uri="{91240B29-F687-4F45-9708-019B960494DF}">
                <a14:hiddenLine xmlns:a14="http://schemas.microsoft.com/office/drawing/2010/main" w="9525" algn="ctr">
                  <a:solidFill>
                    <a:srgbClr val="000000"/>
                  </a:solidFill>
                  <a:miter lim="800000"/>
                  <a:headEnd/>
                  <a:tailEnd/>
                </a14:hiddenLine>
              </a:ext>
            </a:extLst>
          </p:spPr>
        </p:pic>
        <p:sp>
          <p:nvSpPr>
            <p:cNvPr id="16" name="Line 52">
              <a:extLst>
                <a:ext uri="{FF2B5EF4-FFF2-40B4-BE49-F238E27FC236}">
                  <a16:creationId xmlns:a16="http://schemas.microsoft.com/office/drawing/2014/main" id="{314236DB-B8F7-4AA5-BC0E-183AF0A0455B}"/>
                </a:ext>
              </a:extLst>
            </p:cNvPr>
            <p:cNvSpPr>
              <a:spLocks noChangeShapeType="1"/>
            </p:cNvSpPr>
            <p:nvPr/>
          </p:nvSpPr>
          <p:spPr bwMode="auto">
            <a:xfrm>
              <a:off x="3066" y="4128"/>
              <a:ext cx="960" cy="0"/>
            </a:xfrm>
            <a:prstGeom prst="line">
              <a:avLst/>
            </a:prstGeom>
            <a:grpFill/>
            <a:ln w="25400">
              <a:solidFill>
                <a:schemeClr val="tx1"/>
              </a:solidFill>
              <a:round/>
              <a:headEnd/>
              <a:tailEnd/>
            </a:ln>
          </p:spPr>
          <p:txBody>
            <a:bodyPr lIns="0" tIns="0" rIns="0" bIns="0"/>
            <a:lstStyle/>
            <a:p>
              <a:endParaRPr lang="en-US">
                <a:latin typeface="Calibri" panose="020F0502020204030204" pitchFamily="34" charset="0"/>
                <a:cs typeface="Calibri" panose="020F0502020204030204" pitchFamily="34" charset="0"/>
              </a:endParaRPr>
            </a:p>
          </p:txBody>
        </p:sp>
        <p:sp>
          <p:nvSpPr>
            <p:cNvPr id="17" name="Rectangle 53">
              <a:extLst>
                <a:ext uri="{FF2B5EF4-FFF2-40B4-BE49-F238E27FC236}">
                  <a16:creationId xmlns:a16="http://schemas.microsoft.com/office/drawing/2014/main" id="{5B11F620-53CC-4BD7-AB55-CFEA2D0E653B}"/>
                </a:ext>
              </a:extLst>
            </p:cNvPr>
            <p:cNvSpPr>
              <a:spLocks noChangeArrowheads="1"/>
            </p:cNvSpPr>
            <p:nvPr/>
          </p:nvSpPr>
          <p:spPr bwMode="auto">
            <a:xfrm>
              <a:off x="3537" y="4059"/>
              <a:ext cx="489" cy="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spcBef>
                  <a:spcPct val="0"/>
                </a:spcBef>
                <a:buClrTx/>
                <a:buFontTx/>
                <a:buNone/>
              </a:pPr>
              <a:endParaRPr lang="en-US" altLang="en-US" sz="1800">
                <a:solidFill>
                  <a:schemeClr val="tx1"/>
                </a:solidFill>
                <a:latin typeface="Calibri" panose="020F0502020204030204" pitchFamily="34" charset="0"/>
                <a:cs typeface="Calibri" panose="020F0502020204030204" pitchFamily="34" charset="0"/>
              </a:endParaRPr>
            </a:p>
          </p:txBody>
        </p:sp>
      </p:grpSp>
      <p:pic>
        <p:nvPicPr>
          <p:cNvPr id="18" name="Picture 2">
            <a:extLst>
              <a:ext uri="{FF2B5EF4-FFF2-40B4-BE49-F238E27FC236}">
                <a16:creationId xmlns:a16="http://schemas.microsoft.com/office/drawing/2014/main" id="{758ED6A2-5D79-4844-907F-404E3D383C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5112" y="3951288"/>
            <a:ext cx="1146175" cy="925512"/>
          </a:xfrm>
          <a:prstGeom prst="rect">
            <a:avLst/>
          </a:prstGeom>
          <a:solidFill>
            <a:schemeClr val="tx1"/>
          </a:solidFill>
          <a:ln>
            <a:noFill/>
          </a:ln>
          <a:effectLst/>
        </p:spPr>
      </p:pic>
      <p:pic>
        <p:nvPicPr>
          <p:cNvPr id="19" name="Picture 32" descr="SLIPPRY4">
            <a:extLst>
              <a:ext uri="{FF2B5EF4-FFF2-40B4-BE49-F238E27FC236}">
                <a16:creationId xmlns:a16="http://schemas.microsoft.com/office/drawing/2014/main" id="{A133AD31-1C19-42C9-962E-0624744F83B6}"/>
              </a:ext>
            </a:extLst>
          </p:cNvPr>
          <p:cNvPicPr>
            <a:picLocks noChangeAspect="1" noChangeArrowheads="1"/>
          </p:cNvPicPr>
          <p:nvPr/>
        </p:nvPicPr>
        <p:blipFill>
          <a:blip r:embed="rId5" cstate="print">
            <a:lum bright="100000"/>
            <a:extLst>
              <a:ext uri="{28A0092B-C50C-407E-A947-70E740481C1C}">
                <a14:useLocalDpi xmlns:a14="http://schemas.microsoft.com/office/drawing/2010/main" val="0"/>
              </a:ext>
            </a:extLst>
          </a:blip>
          <a:srcRect/>
          <a:stretch>
            <a:fillRect/>
          </a:stretch>
        </p:blipFill>
        <p:spPr bwMode="auto">
          <a:xfrm>
            <a:off x="3790950" y="2535628"/>
            <a:ext cx="1219200" cy="981075"/>
          </a:xfrm>
          <a:prstGeom prst="rect">
            <a:avLst/>
          </a:prstGeom>
          <a:solidFill>
            <a:schemeClr val="tx1"/>
          </a:solidFill>
          <a:ln>
            <a:solidFill>
              <a:schemeClr val="tx1"/>
            </a:solidFill>
          </a:ln>
        </p:spPr>
      </p:pic>
    </p:spTree>
    <p:extLst>
      <p:ext uri="{BB962C8B-B14F-4D97-AF65-F5344CB8AC3E}">
        <p14:creationId xmlns:p14="http://schemas.microsoft.com/office/powerpoint/2010/main" val="238514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6BF3C-37CA-4889-90F1-5C1F5AC7819A}"/>
              </a:ext>
            </a:extLst>
          </p:cNvPr>
          <p:cNvSpPr>
            <a:spLocks noGrp="1"/>
          </p:cNvSpPr>
          <p:nvPr>
            <p:ph type="title"/>
          </p:nvPr>
        </p:nvSpPr>
        <p:spPr/>
        <p:txBody>
          <a:bodyPr/>
          <a:lstStyle/>
          <a:p>
            <a:pPr algn="ctr"/>
            <a:r>
              <a:rPr lang="en-US" altLang="en-US" dirty="0"/>
              <a:t>Two types of falls:</a:t>
            </a:r>
            <a:endParaRPr lang="en-US" dirty="0"/>
          </a:p>
        </p:txBody>
      </p:sp>
      <p:sp>
        <p:nvSpPr>
          <p:cNvPr id="4" name="Footer Placeholder 3">
            <a:extLst>
              <a:ext uri="{FF2B5EF4-FFF2-40B4-BE49-F238E27FC236}">
                <a16:creationId xmlns:a16="http://schemas.microsoft.com/office/drawing/2014/main" id="{C83D787D-A310-4BA7-9360-80A0F08CA1B5}"/>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041F962B-30C1-4A65-8316-88FE9C0A377F}"/>
              </a:ext>
            </a:extLst>
          </p:cNvPr>
          <p:cNvSpPr>
            <a:spLocks noGrp="1"/>
          </p:cNvSpPr>
          <p:nvPr>
            <p:ph type="sldNum" sz="quarter" idx="12"/>
          </p:nvPr>
        </p:nvSpPr>
        <p:spPr/>
        <p:txBody>
          <a:bodyPr/>
          <a:lstStyle/>
          <a:p>
            <a:fld id="{314589B0-DCC1-4A63-B780-494C35F0CF4C}" type="slidenum">
              <a:rPr lang="en-US" altLang="en-US" smtClean="0"/>
              <a:pPr/>
              <a:t>5</a:t>
            </a:fld>
            <a:endParaRPr lang="en-US" altLang="en-US"/>
          </a:p>
        </p:txBody>
      </p:sp>
      <p:grpSp>
        <p:nvGrpSpPr>
          <p:cNvPr id="6" name="Group 2">
            <a:extLst>
              <a:ext uri="{FF2B5EF4-FFF2-40B4-BE49-F238E27FC236}">
                <a16:creationId xmlns:a16="http://schemas.microsoft.com/office/drawing/2014/main" id="{A76C7D90-BDD4-4BAC-9244-E4B7E197B176}"/>
              </a:ext>
            </a:extLst>
          </p:cNvPr>
          <p:cNvGrpSpPr>
            <a:grpSpLocks/>
          </p:cNvGrpSpPr>
          <p:nvPr/>
        </p:nvGrpSpPr>
        <p:grpSpPr bwMode="auto">
          <a:xfrm>
            <a:off x="404769" y="1831032"/>
            <a:ext cx="8006400" cy="4038600"/>
            <a:chOff x="533400" y="2324894"/>
            <a:chExt cx="8153400" cy="4038600"/>
          </a:xfrm>
        </p:grpSpPr>
        <p:sp>
          <p:nvSpPr>
            <p:cNvPr id="7" name="Rectangle 20">
              <a:extLst>
                <a:ext uri="{FF2B5EF4-FFF2-40B4-BE49-F238E27FC236}">
                  <a16:creationId xmlns:a16="http://schemas.microsoft.com/office/drawing/2014/main" id="{01863BC5-DEFA-4BA7-82E8-84F4D652C401}"/>
                </a:ext>
              </a:extLst>
            </p:cNvPr>
            <p:cNvSpPr>
              <a:spLocks noChangeArrowheads="1"/>
            </p:cNvSpPr>
            <p:nvPr/>
          </p:nvSpPr>
          <p:spPr bwMode="auto">
            <a:xfrm>
              <a:off x="533400" y="2934494"/>
              <a:ext cx="3505200" cy="228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5425" indent="-225425"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40000"/>
                </a:spcAft>
                <a:buClrTx/>
                <a:buSzPct val="90000"/>
                <a:buFontTx/>
                <a:buNone/>
              </a:pPr>
              <a:r>
                <a:rPr lang="en-US" altLang="en-US" sz="2200" dirty="0">
                  <a:solidFill>
                    <a:schemeClr val="tx1"/>
                  </a:solidFill>
                  <a:latin typeface="Calibri" panose="020F0502020204030204" pitchFamily="34" charset="0"/>
                  <a:cs typeface="Calibri" panose="020F0502020204030204" pitchFamily="34" charset="0"/>
                </a:rPr>
                <a:t>	When you fall to the surface you are walking or standing on or fall into or against objects at or above the surface. </a:t>
              </a:r>
            </a:p>
          </p:txBody>
        </p:sp>
        <p:sp>
          <p:nvSpPr>
            <p:cNvPr id="8" name="Rectangle 22">
              <a:extLst>
                <a:ext uri="{FF2B5EF4-FFF2-40B4-BE49-F238E27FC236}">
                  <a16:creationId xmlns:a16="http://schemas.microsoft.com/office/drawing/2014/main" id="{1D6538BC-1FCE-4CF1-A2FA-01AADED05A6F}"/>
                </a:ext>
              </a:extLst>
            </p:cNvPr>
            <p:cNvSpPr>
              <a:spLocks noChangeArrowheads="1"/>
            </p:cNvSpPr>
            <p:nvPr/>
          </p:nvSpPr>
          <p:spPr bwMode="auto">
            <a:xfrm>
              <a:off x="5029200" y="2324894"/>
              <a:ext cx="3657600" cy="1752600"/>
            </a:xfrm>
            <a:prstGeom prst="rect">
              <a:avLst/>
            </a:prstGeom>
            <a:noFill/>
            <a:ln w="9525">
              <a:noFill/>
              <a:miter lim="800000"/>
              <a:headEnd/>
              <a:tailEnd/>
            </a:ln>
            <a:effectLst/>
          </p:spPr>
          <p:txBody>
            <a:bodyPr/>
            <a:lstStyle/>
            <a:p>
              <a:pPr marL="225425" indent="-225425">
                <a:lnSpc>
                  <a:spcPct val="90000"/>
                </a:lnSpc>
                <a:spcAft>
                  <a:spcPct val="40000"/>
                </a:spcAft>
                <a:buSzPct val="90000"/>
                <a:defRPr/>
              </a:pPr>
              <a:r>
                <a:rPr lang="en-US" sz="28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Fall-to-lower-level:</a:t>
              </a:r>
            </a:p>
            <a:p>
              <a:pPr marL="225425" indent="6350">
                <a:lnSpc>
                  <a:spcPct val="90000"/>
                </a:lnSpc>
                <a:buSzPct val="90000"/>
                <a:defRPr/>
              </a:pPr>
              <a:r>
                <a:rPr lang="en-US" sz="2200" dirty="0">
                  <a:latin typeface="Calibri" panose="020F0502020204030204" pitchFamily="34" charset="0"/>
                  <a:cs typeface="Calibri" panose="020F0502020204030204" pitchFamily="34" charset="0"/>
                </a:rPr>
                <a:t>When you fall to a level below the one on which you are walking, working, or standing. </a:t>
              </a:r>
            </a:p>
          </p:txBody>
        </p:sp>
        <p:pic>
          <p:nvPicPr>
            <p:cNvPr id="9" name="Picture 23" descr="SLIPDOCK">
              <a:extLst>
                <a:ext uri="{FF2B5EF4-FFF2-40B4-BE49-F238E27FC236}">
                  <a16:creationId xmlns:a16="http://schemas.microsoft.com/office/drawing/2014/main" id="{E0BA7DF8-CBB8-4EB7-B1A2-1257EAAFE5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4382294"/>
              <a:ext cx="1628775"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 name="Text Box 29">
              <a:extLst>
                <a:ext uri="{FF2B5EF4-FFF2-40B4-BE49-F238E27FC236}">
                  <a16:creationId xmlns:a16="http://schemas.microsoft.com/office/drawing/2014/main" id="{F357D20D-2B50-4FA8-BC4C-FDA89D043CB1}"/>
                </a:ext>
              </a:extLst>
            </p:cNvPr>
            <p:cNvSpPr txBox="1">
              <a:spLocks noChangeArrowheads="1"/>
            </p:cNvSpPr>
            <p:nvPr/>
          </p:nvSpPr>
          <p:spPr bwMode="auto">
            <a:xfrm>
              <a:off x="6477000" y="4763294"/>
              <a:ext cx="176371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7800" indent="-177800"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buClrTx/>
                <a:buFontTx/>
                <a:buChar char="•"/>
              </a:pPr>
              <a:r>
                <a:rPr lang="en-US" altLang="en-US" sz="2000" dirty="0">
                  <a:solidFill>
                    <a:schemeClr val="tx1"/>
                  </a:solidFill>
                  <a:latin typeface="Calibri" panose="020F0502020204030204" pitchFamily="34" charset="0"/>
                  <a:cs typeface="Calibri" panose="020F0502020204030204" pitchFamily="34" charset="0"/>
                </a:rPr>
                <a:t>Step or stairs</a:t>
              </a:r>
            </a:p>
            <a:p>
              <a:pPr eaLnBrk="1" hangingPunct="1">
                <a:lnSpc>
                  <a:spcPct val="90000"/>
                </a:lnSpc>
                <a:spcBef>
                  <a:spcPct val="0"/>
                </a:spcBef>
                <a:buClrTx/>
                <a:buFontTx/>
                <a:buChar char="•"/>
              </a:pPr>
              <a:r>
                <a:rPr lang="en-US" altLang="en-US" sz="2000" dirty="0">
                  <a:solidFill>
                    <a:schemeClr val="tx1"/>
                  </a:solidFill>
                  <a:latin typeface="Calibri" panose="020F0502020204030204" pitchFamily="34" charset="0"/>
                  <a:cs typeface="Calibri" panose="020F0502020204030204" pitchFamily="34" charset="0"/>
                </a:rPr>
                <a:t>Ladder</a:t>
              </a:r>
            </a:p>
            <a:p>
              <a:pPr eaLnBrk="1" hangingPunct="1">
                <a:lnSpc>
                  <a:spcPct val="90000"/>
                </a:lnSpc>
                <a:spcBef>
                  <a:spcPct val="0"/>
                </a:spcBef>
                <a:buClrTx/>
                <a:buFontTx/>
                <a:buChar char="•"/>
              </a:pPr>
              <a:r>
                <a:rPr lang="en-US" altLang="en-US" sz="2000" dirty="0">
                  <a:solidFill>
                    <a:schemeClr val="tx1"/>
                  </a:solidFill>
                  <a:latin typeface="Calibri" panose="020F0502020204030204" pitchFamily="34" charset="0"/>
                  <a:cs typeface="Calibri" panose="020F0502020204030204" pitchFamily="34" charset="0"/>
                </a:rPr>
                <a:t>Platform</a:t>
              </a:r>
            </a:p>
            <a:p>
              <a:pPr eaLnBrk="1" hangingPunct="1">
                <a:lnSpc>
                  <a:spcPct val="90000"/>
                </a:lnSpc>
                <a:spcBef>
                  <a:spcPct val="0"/>
                </a:spcBef>
                <a:buClrTx/>
                <a:buFontTx/>
                <a:buChar char="•"/>
              </a:pPr>
              <a:r>
                <a:rPr lang="en-US" altLang="en-US" sz="2000" dirty="0">
                  <a:solidFill>
                    <a:schemeClr val="tx1"/>
                  </a:solidFill>
                  <a:latin typeface="Calibri" panose="020F0502020204030204" pitchFamily="34" charset="0"/>
                  <a:cs typeface="Calibri" panose="020F0502020204030204" pitchFamily="34" charset="0"/>
                </a:rPr>
                <a:t>Loading dock</a:t>
              </a:r>
            </a:p>
            <a:p>
              <a:pPr eaLnBrk="1" hangingPunct="1">
                <a:lnSpc>
                  <a:spcPct val="90000"/>
                </a:lnSpc>
                <a:spcBef>
                  <a:spcPct val="0"/>
                </a:spcBef>
                <a:buClrTx/>
                <a:buFontTx/>
                <a:buChar char="•"/>
              </a:pPr>
              <a:r>
                <a:rPr lang="en-US" altLang="en-US" sz="2000" dirty="0">
                  <a:solidFill>
                    <a:schemeClr val="tx1"/>
                  </a:solidFill>
                  <a:latin typeface="Calibri" panose="020F0502020204030204" pitchFamily="34" charset="0"/>
                  <a:cs typeface="Calibri" panose="020F0502020204030204" pitchFamily="34" charset="0"/>
                </a:rPr>
                <a:t>Truck bed</a:t>
              </a:r>
            </a:p>
          </p:txBody>
        </p:sp>
        <p:sp>
          <p:nvSpPr>
            <p:cNvPr id="11" name="Text Box 30">
              <a:extLst>
                <a:ext uri="{FF2B5EF4-FFF2-40B4-BE49-F238E27FC236}">
                  <a16:creationId xmlns:a16="http://schemas.microsoft.com/office/drawing/2014/main" id="{693A8759-4B77-4F17-BDDF-68B2AC7A19C2}"/>
                </a:ext>
              </a:extLst>
            </p:cNvPr>
            <p:cNvSpPr txBox="1">
              <a:spLocks noChangeArrowheads="1"/>
            </p:cNvSpPr>
            <p:nvPr/>
          </p:nvSpPr>
          <p:spPr bwMode="auto">
            <a:xfrm>
              <a:off x="6640513" y="4387130"/>
              <a:ext cx="1600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7800" indent="-177800"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buClrTx/>
                <a:buFontTx/>
                <a:buNone/>
              </a:pPr>
              <a:r>
                <a:rPr lang="en-US" altLang="en-US" sz="2000" dirty="0">
                  <a:solidFill>
                    <a:schemeClr val="tx1"/>
                  </a:solidFill>
                  <a:latin typeface="Arial" pitchFamily="34" charset="0"/>
                </a:rPr>
                <a:t>Examples:</a:t>
              </a:r>
            </a:p>
          </p:txBody>
        </p:sp>
        <p:grpSp>
          <p:nvGrpSpPr>
            <p:cNvPr id="12" name="Group 22">
              <a:extLst>
                <a:ext uri="{FF2B5EF4-FFF2-40B4-BE49-F238E27FC236}">
                  <a16:creationId xmlns:a16="http://schemas.microsoft.com/office/drawing/2014/main" id="{E796AFB2-7ABA-4721-8A8D-2DE7ACAA6BAF}"/>
                </a:ext>
              </a:extLst>
            </p:cNvPr>
            <p:cNvGrpSpPr>
              <a:grpSpLocks/>
            </p:cNvGrpSpPr>
            <p:nvPr/>
          </p:nvGrpSpPr>
          <p:grpSpPr bwMode="auto">
            <a:xfrm>
              <a:off x="1046956" y="4654558"/>
              <a:ext cx="2514600" cy="1393826"/>
              <a:chOff x="624" y="2730"/>
              <a:chExt cx="1584" cy="918"/>
            </a:xfrm>
          </p:grpSpPr>
          <p:grpSp>
            <p:nvGrpSpPr>
              <p:cNvPr id="13" name="Group 13">
                <a:extLst>
                  <a:ext uri="{FF2B5EF4-FFF2-40B4-BE49-F238E27FC236}">
                    <a16:creationId xmlns:a16="http://schemas.microsoft.com/office/drawing/2014/main" id="{56079D7E-983C-448E-AA54-253188D2D61C}"/>
                  </a:ext>
                </a:extLst>
              </p:cNvPr>
              <p:cNvGrpSpPr>
                <a:grpSpLocks/>
              </p:cNvGrpSpPr>
              <p:nvPr/>
            </p:nvGrpSpPr>
            <p:grpSpPr bwMode="auto">
              <a:xfrm>
                <a:off x="624" y="2730"/>
                <a:ext cx="1584" cy="918"/>
                <a:chOff x="624" y="2730"/>
                <a:chExt cx="1584" cy="918"/>
              </a:xfrm>
            </p:grpSpPr>
            <p:pic>
              <p:nvPicPr>
                <p:cNvPr id="15" name="Picture 26" descr="SLIPDOCK">
                  <a:extLst>
                    <a:ext uri="{FF2B5EF4-FFF2-40B4-BE49-F238E27FC236}">
                      <a16:creationId xmlns:a16="http://schemas.microsoft.com/office/drawing/2014/main" id="{8585F293-C49B-4DA6-A391-82BB47B5D8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b="34576"/>
                <a:stretch>
                  <a:fillRect/>
                </a:stretch>
              </p:blipFill>
              <p:spPr bwMode="auto">
                <a:xfrm>
                  <a:off x="964" y="2730"/>
                  <a:ext cx="1244"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6" name="Line 27">
                  <a:extLst>
                    <a:ext uri="{FF2B5EF4-FFF2-40B4-BE49-F238E27FC236}">
                      <a16:creationId xmlns:a16="http://schemas.microsoft.com/office/drawing/2014/main" id="{2A85CE19-6C6C-44EC-9778-50D8DFC45E27}"/>
                    </a:ext>
                  </a:extLst>
                </p:cNvPr>
                <p:cNvSpPr>
                  <a:spLocks noChangeShapeType="1"/>
                </p:cNvSpPr>
                <p:nvPr/>
              </p:nvSpPr>
              <p:spPr bwMode="auto">
                <a:xfrm>
                  <a:off x="624" y="3648"/>
                  <a:ext cx="1367" cy="0"/>
                </a:xfrm>
                <a:prstGeom prst="line">
                  <a:avLst/>
                </a:prstGeom>
                <a:noFill/>
                <a:ln w="1397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grpSp>
          <p:sp>
            <p:nvSpPr>
              <p:cNvPr id="14" name="Rectangle 28">
                <a:extLst>
                  <a:ext uri="{FF2B5EF4-FFF2-40B4-BE49-F238E27FC236}">
                    <a16:creationId xmlns:a16="http://schemas.microsoft.com/office/drawing/2014/main" id="{07502C49-B318-4871-9882-A489BEA91A4F}"/>
                  </a:ext>
                </a:extLst>
              </p:cNvPr>
              <p:cNvSpPr>
                <a:spLocks noChangeArrowheads="1"/>
              </p:cNvSpPr>
              <p:nvPr/>
            </p:nvSpPr>
            <p:spPr bwMode="auto">
              <a:xfrm>
                <a:off x="768" y="3211"/>
                <a:ext cx="352" cy="397"/>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spcBef>
                    <a:spcPct val="0"/>
                  </a:spcBef>
                  <a:buClrTx/>
                  <a:buFontTx/>
                  <a:buNone/>
                </a:pPr>
                <a:endParaRPr lang="en-US" altLang="en-US" sz="1800">
                  <a:solidFill>
                    <a:schemeClr val="tx1"/>
                  </a:solidFill>
                  <a:latin typeface="Arial" pitchFamily="34" charset="0"/>
                </a:endParaRPr>
              </a:p>
            </p:txBody>
          </p:sp>
        </p:grpSp>
      </p:grpSp>
      <p:sp>
        <p:nvSpPr>
          <p:cNvPr id="28" name="Content Placeholder 27">
            <a:extLst>
              <a:ext uri="{FF2B5EF4-FFF2-40B4-BE49-F238E27FC236}">
                <a16:creationId xmlns:a16="http://schemas.microsoft.com/office/drawing/2014/main" id="{92A04472-330B-486F-ADAF-4B4CB0B737A3}"/>
              </a:ext>
            </a:extLst>
          </p:cNvPr>
          <p:cNvSpPr>
            <a:spLocks noGrp="1"/>
          </p:cNvSpPr>
          <p:nvPr>
            <p:ph idx="1"/>
          </p:nvPr>
        </p:nvSpPr>
        <p:spPr>
          <a:xfrm>
            <a:off x="516622" y="1844945"/>
            <a:ext cx="8229600" cy="461665"/>
          </a:xfrm>
          <a:prstGeom prst="rect">
            <a:avLst/>
          </a:prstGeom>
        </p:spPr>
        <p:txBody>
          <a:bodyPr wrap="square">
            <a:spAutoFit/>
          </a:bodyPr>
          <a:lstStyle/>
          <a:p>
            <a:pPr marL="0" indent="0">
              <a:spcBef>
                <a:spcPct val="0"/>
              </a:spcBef>
              <a:buNone/>
            </a:pPr>
            <a:r>
              <a:rPr lang="en-US" altLang="en-US" sz="2400" b="1" dirty="0"/>
              <a:t>Fall-at-the-same-level</a:t>
            </a:r>
            <a:r>
              <a:rPr lang="en-US" altLang="en-US" sz="2400" b="1" dirty="0">
                <a:latin typeface="+mj-lt"/>
                <a:cs typeface="Arial" pitchFamily="34" charset="0"/>
              </a:rPr>
              <a:t>:</a:t>
            </a:r>
            <a:endParaRPr lang="en-US" altLang="en-US" sz="2400" b="1" dirty="0">
              <a:latin typeface="+mj-lt"/>
            </a:endParaRPr>
          </a:p>
        </p:txBody>
      </p:sp>
    </p:spTree>
    <p:extLst>
      <p:ext uri="{BB962C8B-B14F-4D97-AF65-F5344CB8AC3E}">
        <p14:creationId xmlns:p14="http://schemas.microsoft.com/office/powerpoint/2010/main" val="3493437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BBE16-3ECC-4CB6-8FF8-74F58D712A18}"/>
              </a:ext>
            </a:extLst>
          </p:cNvPr>
          <p:cNvSpPr>
            <a:spLocks noGrp="1"/>
          </p:cNvSpPr>
          <p:nvPr>
            <p:ph type="title"/>
          </p:nvPr>
        </p:nvSpPr>
        <p:spPr/>
        <p:txBody>
          <a:bodyPr/>
          <a:lstStyle/>
          <a:p>
            <a:pPr algn="ctr">
              <a:lnSpc>
                <a:spcPct val="90000"/>
              </a:lnSpc>
            </a:pPr>
            <a:r>
              <a:rPr lang="en-GB" altLang="en-US" dirty="0"/>
              <a:t>Some common causes of </a:t>
            </a:r>
            <a:br>
              <a:rPr lang="en-GB" altLang="en-US" dirty="0"/>
            </a:br>
            <a:r>
              <a:rPr lang="en-GB" altLang="en-US" dirty="0"/>
              <a:t>slips include the following:</a:t>
            </a:r>
            <a:endParaRPr lang="en-US" dirty="0"/>
          </a:p>
        </p:txBody>
      </p:sp>
      <p:sp>
        <p:nvSpPr>
          <p:cNvPr id="3" name="Content Placeholder 2">
            <a:extLst>
              <a:ext uri="{FF2B5EF4-FFF2-40B4-BE49-F238E27FC236}">
                <a16:creationId xmlns:a16="http://schemas.microsoft.com/office/drawing/2014/main" id="{4BB395AB-902C-4AD7-9A81-202C92EB2D2C}"/>
              </a:ext>
            </a:extLst>
          </p:cNvPr>
          <p:cNvSpPr>
            <a:spLocks noGrp="1"/>
          </p:cNvSpPr>
          <p:nvPr>
            <p:ph idx="1"/>
          </p:nvPr>
        </p:nvSpPr>
        <p:spPr>
          <a:xfrm>
            <a:off x="533400" y="1171239"/>
            <a:ext cx="8229600" cy="4191000"/>
          </a:xfrm>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4B12DD9D-A761-44F3-8D9F-7B8772BECF8D}"/>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3D8BE275-EFBE-439F-B6EF-90B4A389B286}"/>
              </a:ext>
            </a:extLst>
          </p:cNvPr>
          <p:cNvSpPr>
            <a:spLocks noGrp="1"/>
          </p:cNvSpPr>
          <p:nvPr>
            <p:ph type="sldNum" sz="quarter" idx="12"/>
          </p:nvPr>
        </p:nvSpPr>
        <p:spPr/>
        <p:txBody>
          <a:bodyPr/>
          <a:lstStyle/>
          <a:p>
            <a:fld id="{314589B0-DCC1-4A63-B780-494C35F0CF4C}" type="slidenum">
              <a:rPr lang="en-US" altLang="en-US" smtClean="0"/>
              <a:pPr/>
              <a:t>6</a:t>
            </a:fld>
            <a:endParaRPr lang="en-US" altLang="en-US"/>
          </a:p>
        </p:txBody>
      </p:sp>
      <p:grpSp>
        <p:nvGrpSpPr>
          <p:cNvPr id="11" name="Group 10">
            <a:extLst>
              <a:ext uri="{FF2B5EF4-FFF2-40B4-BE49-F238E27FC236}">
                <a16:creationId xmlns:a16="http://schemas.microsoft.com/office/drawing/2014/main" id="{CDC14E01-055B-4153-851A-ADF332961541}"/>
              </a:ext>
            </a:extLst>
          </p:cNvPr>
          <p:cNvGrpSpPr/>
          <p:nvPr/>
        </p:nvGrpSpPr>
        <p:grpSpPr>
          <a:xfrm>
            <a:off x="594057" y="1803995"/>
            <a:ext cx="8016543" cy="3870189"/>
            <a:chOff x="433723" y="2007072"/>
            <a:chExt cx="8481677" cy="3870189"/>
          </a:xfrm>
        </p:grpSpPr>
        <p:pic>
          <p:nvPicPr>
            <p:cNvPr id="12" name="Picture 46" descr="npo00000e">
              <a:extLst>
                <a:ext uri="{FF2B5EF4-FFF2-40B4-BE49-F238E27FC236}">
                  <a16:creationId xmlns:a16="http://schemas.microsoft.com/office/drawing/2014/main" id="{A046369A-DA81-4EDF-8D11-294B4BC457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999" y="3403283"/>
              <a:ext cx="1910460" cy="2473978"/>
            </a:xfrm>
            <a:prstGeom prst="rect">
              <a:avLst/>
            </a:prstGeom>
            <a:noFill/>
            <a:ln w="9525" algn="ctr">
              <a:solidFill>
                <a:schemeClr val="tx1"/>
              </a:solidFill>
              <a:miter lim="800000"/>
              <a:headEnd/>
              <a:tailEnd/>
            </a:ln>
            <a:effectLst>
              <a:softEdge rad="127000"/>
            </a:effectLst>
            <a:extLst>
              <a:ext uri="{909E8E84-426E-40DD-AFC4-6F175D3DCCD1}">
                <a14:hiddenFill xmlns:a14="http://schemas.microsoft.com/office/drawing/2010/main">
                  <a:solidFill>
                    <a:srgbClr val="FFFFFF"/>
                  </a:solidFill>
                </a14:hiddenFill>
              </a:ext>
            </a:extLst>
          </p:spPr>
        </p:pic>
        <p:pic>
          <p:nvPicPr>
            <p:cNvPr id="13" name="Picture 22" descr="Slips-&amp;-Trips-Awards3.jpg">
              <a:extLst>
                <a:ext uri="{FF2B5EF4-FFF2-40B4-BE49-F238E27FC236}">
                  <a16:creationId xmlns:a16="http://schemas.microsoft.com/office/drawing/2014/main" id="{B309A401-2C8A-4CF9-816A-9E1779EBCC6B}"/>
                </a:ext>
              </a:extLst>
            </p:cNvPr>
            <p:cNvPicPr>
              <a:picLocks noChangeAspect="1"/>
            </p:cNvPicPr>
            <p:nvPr/>
          </p:nvPicPr>
          <p:blipFill>
            <a:blip r:embed="rId3">
              <a:extLst>
                <a:ext uri="{28A0092B-C50C-407E-A947-70E740481C1C}">
                  <a14:useLocalDpi xmlns:a14="http://schemas.microsoft.com/office/drawing/2010/main" val="0"/>
                </a:ext>
              </a:extLst>
            </a:blip>
            <a:srcRect b="70"/>
            <a:stretch>
              <a:fillRect/>
            </a:stretch>
          </p:blipFill>
          <p:spPr bwMode="auto">
            <a:xfrm>
              <a:off x="729455" y="3429000"/>
              <a:ext cx="2992318" cy="2448261"/>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273A8193-0C84-44A1-94DD-EE684115B6BC}"/>
                </a:ext>
              </a:extLst>
            </p:cNvPr>
            <p:cNvSpPr>
              <a:spLocks noChangeArrowheads="1"/>
            </p:cNvSpPr>
            <p:nvPr/>
          </p:nvSpPr>
          <p:spPr bwMode="auto">
            <a:xfrm>
              <a:off x="433723" y="2007072"/>
              <a:ext cx="3675063"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buClrTx/>
                <a:buFontTx/>
                <a:buNone/>
              </a:pPr>
              <a:r>
                <a:rPr lang="en-US" altLang="en-US" sz="2400" dirty="0">
                  <a:solidFill>
                    <a:schemeClr val="tx1"/>
                  </a:solidFill>
                  <a:latin typeface="Calibri" panose="020F0502020204030204" pitchFamily="34" charset="0"/>
                  <a:cs typeface="Calibri" panose="020F0502020204030204" pitchFamily="34" charset="0"/>
                </a:rPr>
                <a:t>“wet” - spills on smooth floors or surfaces: water, fluids, mud, grease, oil, food </a:t>
              </a:r>
            </a:p>
          </p:txBody>
        </p:sp>
        <p:sp>
          <p:nvSpPr>
            <p:cNvPr id="15" name="Rectangle 3">
              <a:extLst>
                <a:ext uri="{FF2B5EF4-FFF2-40B4-BE49-F238E27FC236}">
                  <a16:creationId xmlns:a16="http://schemas.microsoft.com/office/drawing/2014/main" id="{6D21BD9F-76D0-422A-81D4-C0D19335F1FD}"/>
                </a:ext>
              </a:extLst>
            </p:cNvPr>
            <p:cNvSpPr>
              <a:spLocks noChangeArrowheads="1"/>
            </p:cNvSpPr>
            <p:nvPr/>
          </p:nvSpPr>
          <p:spPr bwMode="auto">
            <a:xfrm>
              <a:off x="4642473" y="2028825"/>
              <a:ext cx="427292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3363" indent="-233363"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spcAft>
                  <a:spcPct val="100000"/>
                </a:spcAft>
                <a:buClr>
                  <a:srgbClr val="C00000"/>
                </a:buClr>
                <a:buFontTx/>
                <a:buNone/>
              </a:pPr>
              <a:r>
                <a:rPr lang="en-US" altLang="en-US" sz="2400" dirty="0">
                  <a:solidFill>
                    <a:srgbClr val="004070"/>
                  </a:solidFill>
                  <a:latin typeface="Calibri" panose="020F0502020204030204" pitchFamily="34" charset="0"/>
                  <a:cs typeface="Calibri" panose="020F0502020204030204" pitchFamily="34" charset="0"/>
                </a:rPr>
                <a:t>	</a:t>
              </a:r>
              <a:r>
                <a:rPr lang="en-US" altLang="en-US" sz="2400" dirty="0">
                  <a:solidFill>
                    <a:schemeClr val="tx1"/>
                  </a:solidFill>
                  <a:latin typeface="Calibri" panose="020F0502020204030204" pitchFamily="34" charset="0"/>
                  <a:cs typeface="Calibri" panose="020F0502020204030204" pitchFamily="34" charset="0"/>
                </a:rPr>
                <a:t>“dry” contamination making surfaces slippery: dusts, powders, granules, wood, plastic wrapping</a:t>
              </a:r>
            </a:p>
          </p:txBody>
        </p:sp>
      </p:grpSp>
    </p:spTree>
    <p:extLst>
      <p:ext uri="{BB962C8B-B14F-4D97-AF65-F5344CB8AC3E}">
        <p14:creationId xmlns:p14="http://schemas.microsoft.com/office/powerpoint/2010/main" val="369860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6FEBA-DC96-4B37-BC4B-7934DEA8D0B0}"/>
              </a:ext>
            </a:extLst>
          </p:cNvPr>
          <p:cNvSpPr>
            <a:spLocks noGrp="1"/>
          </p:cNvSpPr>
          <p:nvPr>
            <p:ph type="title"/>
          </p:nvPr>
        </p:nvSpPr>
        <p:spPr>
          <a:xfrm>
            <a:off x="533400" y="277813"/>
            <a:ext cx="8229600" cy="865187"/>
          </a:xfrm>
        </p:spPr>
        <p:txBody>
          <a:bodyPr/>
          <a:lstStyle/>
          <a:p>
            <a:pPr algn="ctr"/>
            <a:r>
              <a:rPr lang="en-US" dirty="0"/>
              <a:t>Causes of slips</a:t>
            </a:r>
          </a:p>
        </p:txBody>
      </p:sp>
      <p:sp>
        <p:nvSpPr>
          <p:cNvPr id="4" name="Footer Placeholder 3">
            <a:extLst>
              <a:ext uri="{FF2B5EF4-FFF2-40B4-BE49-F238E27FC236}">
                <a16:creationId xmlns:a16="http://schemas.microsoft.com/office/drawing/2014/main" id="{8FC57D04-AEB6-4991-8A89-F83D912FF5FD}"/>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5F70BBE4-1A90-45D1-9C58-7FB9071ECF6B}"/>
              </a:ext>
            </a:extLst>
          </p:cNvPr>
          <p:cNvSpPr>
            <a:spLocks noGrp="1"/>
          </p:cNvSpPr>
          <p:nvPr>
            <p:ph type="sldNum" sz="quarter" idx="12"/>
          </p:nvPr>
        </p:nvSpPr>
        <p:spPr/>
        <p:txBody>
          <a:bodyPr/>
          <a:lstStyle/>
          <a:p>
            <a:fld id="{314589B0-DCC1-4A63-B780-494C35F0CF4C}" type="slidenum">
              <a:rPr lang="en-US" altLang="en-US" smtClean="0"/>
              <a:pPr/>
              <a:t>7</a:t>
            </a:fld>
            <a:endParaRPr lang="en-US" altLang="en-US"/>
          </a:p>
        </p:txBody>
      </p:sp>
      <p:sp>
        <p:nvSpPr>
          <p:cNvPr id="6" name="Content Placeholder 5">
            <a:extLst>
              <a:ext uri="{FF2B5EF4-FFF2-40B4-BE49-F238E27FC236}">
                <a16:creationId xmlns:a16="http://schemas.microsoft.com/office/drawing/2014/main" id="{B46BD4B2-5979-4538-A008-C10615C9FCF8}"/>
              </a:ext>
            </a:extLst>
          </p:cNvPr>
          <p:cNvSpPr>
            <a:spLocks noGrp="1"/>
          </p:cNvSpPr>
          <p:nvPr>
            <p:ph idx="1"/>
          </p:nvPr>
        </p:nvSpPr>
        <p:spPr>
          <a:xfrm>
            <a:off x="496410" y="1074744"/>
            <a:ext cx="8229600" cy="2382191"/>
          </a:xfrm>
          <a:prstGeom prst="rect">
            <a:avLst/>
          </a:prstGeom>
        </p:spPr>
        <p:txBody>
          <a:bodyPr>
            <a:spAutoFit/>
          </a:bodyPr>
          <a:lstStyle/>
          <a:p>
            <a:pPr marL="228600" indent="-228600">
              <a:lnSpc>
                <a:spcPct val="90000"/>
              </a:lnSpc>
              <a:spcBef>
                <a:spcPts val="0"/>
              </a:spcBef>
              <a:spcAft>
                <a:spcPts val="1800"/>
              </a:spcAft>
              <a:buClr>
                <a:schemeClr val="tx1"/>
              </a:buClr>
              <a:buFontTx/>
              <a:buChar char="•"/>
              <a:defRPr/>
            </a:pPr>
            <a:r>
              <a:rPr lang="en-US" sz="2200" kern="0" dirty="0"/>
              <a:t>Transitioning from one floor type to another (carpet to smooth surface flooring) may cause a slip if one does not adjust for the change.</a:t>
            </a:r>
          </a:p>
          <a:p>
            <a:pPr marL="228600" indent="-228600">
              <a:lnSpc>
                <a:spcPct val="90000"/>
              </a:lnSpc>
              <a:spcBef>
                <a:spcPts val="0"/>
              </a:spcBef>
              <a:spcAft>
                <a:spcPts val="1800"/>
              </a:spcAft>
              <a:buClr>
                <a:schemeClr val="tx1"/>
              </a:buClr>
              <a:buFontTx/>
              <a:buChar char="•"/>
              <a:defRPr/>
            </a:pPr>
            <a:r>
              <a:rPr lang="en-US" sz="2200" kern="0" dirty="0"/>
              <a:t>Sloped surfaces can appear to be easy to manage, but you should still be cautious of the conditions.</a:t>
            </a:r>
          </a:p>
          <a:p>
            <a:pPr marL="228600" indent="-228600">
              <a:lnSpc>
                <a:spcPct val="90000"/>
              </a:lnSpc>
              <a:spcBef>
                <a:spcPts val="0"/>
              </a:spcBef>
              <a:spcAft>
                <a:spcPts val="1800"/>
              </a:spcAft>
              <a:buClr>
                <a:schemeClr val="tx1"/>
              </a:buClr>
              <a:buFontTx/>
              <a:buChar char="•"/>
              <a:defRPr/>
            </a:pPr>
            <a:r>
              <a:rPr lang="en-US" sz="2200" kern="0" dirty="0"/>
              <a:t>Uneven surfaces always need your attention. </a:t>
            </a:r>
          </a:p>
        </p:txBody>
      </p:sp>
      <p:pic>
        <p:nvPicPr>
          <p:cNvPr id="7" name="Picture 6" descr="polished-floor.jpg">
            <a:extLst>
              <a:ext uri="{FF2B5EF4-FFF2-40B4-BE49-F238E27FC236}">
                <a16:creationId xmlns:a16="http://schemas.microsoft.com/office/drawing/2014/main" id="{CE3FF01A-0553-4020-B81D-8D50FF53652F}"/>
              </a:ext>
            </a:extLst>
          </p:cNvPr>
          <p:cNvPicPr>
            <a:picLocks noChangeAspect="1"/>
          </p:cNvPicPr>
          <p:nvPr/>
        </p:nvPicPr>
        <p:blipFill>
          <a:blip r:embed="rId2" cstate="print"/>
          <a:stretch>
            <a:fillRect/>
          </a:stretch>
        </p:blipFill>
        <p:spPr>
          <a:xfrm>
            <a:off x="488272" y="3474026"/>
            <a:ext cx="2681087" cy="2345951"/>
          </a:xfrm>
          <a:prstGeom prst="rect">
            <a:avLst/>
          </a:prstGeom>
          <a:effectLst>
            <a:softEdge rad="127000"/>
          </a:effectLst>
        </p:spPr>
      </p:pic>
      <p:pic>
        <p:nvPicPr>
          <p:cNvPr id="8" name="Picture 3">
            <a:extLst>
              <a:ext uri="{FF2B5EF4-FFF2-40B4-BE49-F238E27FC236}">
                <a16:creationId xmlns:a16="http://schemas.microsoft.com/office/drawing/2014/main" id="{B7889EFB-7524-455F-B727-A803FD141D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4037" y="3474026"/>
            <a:ext cx="3286884" cy="2345951"/>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9" descr="npo00001a">
            <a:extLst>
              <a:ext uri="{FF2B5EF4-FFF2-40B4-BE49-F238E27FC236}">
                <a16:creationId xmlns:a16="http://schemas.microsoft.com/office/drawing/2014/main" id="{151165C4-CF61-4DE7-AB9F-74EBD7929B67}"/>
              </a:ext>
            </a:extLst>
          </p:cNvPr>
          <p:cNvPicPr>
            <a:picLocks noChangeAspect="1" noChangeArrowheads="1"/>
          </p:cNvPicPr>
          <p:nvPr/>
        </p:nvPicPr>
        <p:blipFill>
          <a:blip r:embed="rId4" cstate="print"/>
          <a:srcRect/>
          <a:stretch>
            <a:fillRect/>
          </a:stretch>
        </p:blipFill>
        <p:spPr bwMode="auto">
          <a:xfrm>
            <a:off x="6705600" y="2984284"/>
            <a:ext cx="2057400" cy="2819400"/>
          </a:xfrm>
          <a:prstGeom prst="rect">
            <a:avLst/>
          </a:prstGeom>
          <a:noFill/>
          <a:ln w="9525" algn="ctr">
            <a:solidFill>
              <a:schemeClr val="tx1"/>
            </a:solidFill>
            <a:miter lim="800000"/>
            <a:headEnd/>
            <a:tailEnd/>
          </a:ln>
          <a:effectLst>
            <a:softEdge rad="127000"/>
          </a:effectLst>
        </p:spPr>
      </p:pic>
    </p:spTree>
    <p:extLst>
      <p:ext uri="{BB962C8B-B14F-4D97-AF65-F5344CB8AC3E}">
        <p14:creationId xmlns:p14="http://schemas.microsoft.com/office/powerpoint/2010/main" val="424321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3F73-FE8B-4070-8373-574B410A0F7F}"/>
              </a:ext>
            </a:extLst>
          </p:cNvPr>
          <p:cNvSpPr>
            <a:spLocks noGrp="1"/>
          </p:cNvSpPr>
          <p:nvPr>
            <p:ph type="title"/>
          </p:nvPr>
        </p:nvSpPr>
        <p:spPr/>
        <p:txBody>
          <a:bodyPr/>
          <a:lstStyle/>
          <a:p>
            <a:pPr>
              <a:lnSpc>
                <a:spcPct val="90000"/>
              </a:lnSpc>
            </a:pPr>
            <a:r>
              <a:rPr lang="en-US" altLang="en-US" dirty="0"/>
              <a:t>Some common causes</a:t>
            </a:r>
            <a:br>
              <a:rPr lang="en-US" altLang="en-US" dirty="0"/>
            </a:br>
            <a:r>
              <a:rPr lang="en-US" altLang="en-US" dirty="0"/>
              <a:t>of trips include:</a:t>
            </a:r>
            <a:endParaRPr lang="en-US" dirty="0"/>
          </a:p>
        </p:txBody>
      </p:sp>
      <p:sp>
        <p:nvSpPr>
          <p:cNvPr id="4" name="Footer Placeholder 3">
            <a:extLst>
              <a:ext uri="{FF2B5EF4-FFF2-40B4-BE49-F238E27FC236}">
                <a16:creationId xmlns:a16="http://schemas.microsoft.com/office/drawing/2014/main" id="{AE08C421-3350-41E2-AA24-45E17043CEF3}"/>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C02AFBC1-C4A6-488B-A74D-E56690838BCF}"/>
              </a:ext>
            </a:extLst>
          </p:cNvPr>
          <p:cNvSpPr>
            <a:spLocks noGrp="1"/>
          </p:cNvSpPr>
          <p:nvPr>
            <p:ph type="sldNum" sz="quarter" idx="12"/>
          </p:nvPr>
        </p:nvSpPr>
        <p:spPr/>
        <p:txBody>
          <a:bodyPr/>
          <a:lstStyle/>
          <a:p>
            <a:fld id="{314589B0-DCC1-4A63-B780-494C35F0CF4C}" type="slidenum">
              <a:rPr lang="en-US" altLang="en-US" smtClean="0"/>
              <a:pPr/>
              <a:t>8</a:t>
            </a:fld>
            <a:endParaRPr lang="en-US" altLang="en-US"/>
          </a:p>
        </p:txBody>
      </p:sp>
      <p:sp>
        <p:nvSpPr>
          <p:cNvPr id="6" name="Content Placeholder 5">
            <a:extLst>
              <a:ext uri="{FF2B5EF4-FFF2-40B4-BE49-F238E27FC236}">
                <a16:creationId xmlns:a16="http://schemas.microsoft.com/office/drawing/2014/main" id="{AEEADC71-E460-404B-897F-35E9C184D2FD}"/>
              </a:ext>
            </a:extLst>
          </p:cNvPr>
          <p:cNvSpPr>
            <a:spLocks noGrp="1"/>
          </p:cNvSpPr>
          <p:nvPr>
            <p:ph idx="1"/>
          </p:nvPr>
        </p:nvSpPr>
        <p:spPr>
          <a:xfrm>
            <a:off x="533400" y="1394509"/>
            <a:ext cx="5486400" cy="2326791"/>
          </a:xfrm>
          <a:prstGeom prst="rect">
            <a:avLst/>
          </a:prstGeom>
        </p:spPr>
        <p:txBody>
          <a:bodyPr wrap="square">
            <a:spAutoFit/>
          </a:bodyPr>
          <a:lstStyle/>
          <a:p>
            <a:pPr marL="342900" indent="-342900">
              <a:buClr>
                <a:schemeClr val="tx1"/>
              </a:buClr>
              <a:buFont typeface="Arial" panose="020B0604020202020204" pitchFamily="34" charset="0"/>
              <a:buChar char="•"/>
              <a:defRPr/>
            </a:pPr>
            <a:r>
              <a:rPr lang="en-US" altLang="en-US" sz="2200" kern="0" dirty="0"/>
              <a:t>uncovered cables, wires, or extension cords across aisles or pathways</a:t>
            </a:r>
          </a:p>
          <a:p>
            <a:pPr marL="342900" indent="-342900">
              <a:buClr>
                <a:schemeClr val="tx1"/>
              </a:buClr>
              <a:buFont typeface="Arial" panose="020B0604020202020204" pitchFamily="34" charset="0"/>
              <a:buChar char="•"/>
              <a:defRPr/>
            </a:pPr>
            <a:r>
              <a:rPr lang="en-US" altLang="en-US" sz="2200" kern="0" dirty="0"/>
              <a:t>open cabinet, file, or desk drawer</a:t>
            </a:r>
          </a:p>
          <a:p>
            <a:pPr marL="342900" indent="-342900">
              <a:buClr>
                <a:schemeClr val="tx1"/>
              </a:buClr>
              <a:buFont typeface="Arial" panose="020B0604020202020204" pitchFamily="34" charset="0"/>
              <a:buChar char="•"/>
              <a:defRPr/>
            </a:pPr>
            <a:r>
              <a:rPr lang="en-US" altLang="en-US" sz="2200" kern="0" dirty="0"/>
              <a:t>trying to do more than three things at once!</a:t>
            </a:r>
          </a:p>
          <a:p>
            <a:pPr marL="342900" indent="-342900">
              <a:buClr>
                <a:schemeClr val="tx1"/>
              </a:buClr>
              <a:buFont typeface="Arial" panose="020B0604020202020204" pitchFamily="34" charset="0"/>
              <a:buChar char="•"/>
              <a:defRPr/>
            </a:pPr>
            <a:r>
              <a:rPr lang="en-US" altLang="en-US" sz="2200" kern="0" dirty="0"/>
              <a:t>entry mats not flat or flooring uneven</a:t>
            </a:r>
          </a:p>
        </p:txBody>
      </p:sp>
      <p:pic>
        <p:nvPicPr>
          <p:cNvPr id="7" name="Picture 6">
            <a:extLst>
              <a:ext uri="{FF2B5EF4-FFF2-40B4-BE49-F238E27FC236}">
                <a16:creationId xmlns:a16="http://schemas.microsoft.com/office/drawing/2014/main" id="{921D5A43-2CCE-4373-94F5-8BEC1745A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97" y="3784282"/>
            <a:ext cx="2853359" cy="2187575"/>
          </a:xfrm>
          <a:prstGeom prst="rect">
            <a:avLst/>
          </a:prstGeom>
          <a:effectLst>
            <a:softEdge rad="127000"/>
          </a:effectLst>
        </p:spPr>
      </p:pic>
      <p:pic>
        <p:nvPicPr>
          <p:cNvPr id="8" name="Picture 58" descr="npo000022">
            <a:extLst>
              <a:ext uri="{FF2B5EF4-FFF2-40B4-BE49-F238E27FC236}">
                <a16:creationId xmlns:a16="http://schemas.microsoft.com/office/drawing/2014/main" id="{7ED8A3EA-A547-4022-B209-253A92AEB8C8}"/>
              </a:ext>
            </a:extLst>
          </p:cNvPr>
          <p:cNvPicPr>
            <a:picLocks noChangeAspect="1" noChangeArrowheads="1"/>
          </p:cNvPicPr>
          <p:nvPr/>
        </p:nvPicPr>
        <p:blipFill>
          <a:blip r:embed="rId3" cstate="print">
            <a:lum bright="36000" contrast="42000"/>
          </a:blip>
          <a:srcRect/>
          <a:stretch>
            <a:fillRect/>
          </a:stretch>
        </p:blipFill>
        <p:spPr bwMode="auto">
          <a:xfrm>
            <a:off x="3197475" y="3904017"/>
            <a:ext cx="2586403" cy="1867958"/>
          </a:xfrm>
          <a:prstGeom prst="rect">
            <a:avLst/>
          </a:prstGeom>
          <a:noFill/>
          <a:ln w="9525" algn="ctr">
            <a:solidFill>
              <a:schemeClr val="tx1"/>
            </a:solidFill>
            <a:miter lim="800000"/>
            <a:headEnd/>
            <a:tailEnd/>
          </a:ln>
          <a:effectLst>
            <a:softEdge rad="127000"/>
          </a:effectLst>
        </p:spPr>
      </p:pic>
      <p:pic>
        <p:nvPicPr>
          <p:cNvPr id="9" name="Picture 8" descr="Loose-Floorboard.jpg">
            <a:extLst>
              <a:ext uri="{FF2B5EF4-FFF2-40B4-BE49-F238E27FC236}">
                <a16:creationId xmlns:a16="http://schemas.microsoft.com/office/drawing/2014/main" id="{5A7AA976-31D8-4B2F-8E18-94D2EF2F9557}"/>
              </a:ext>
            </a:extLst>
          </p:cNvPr>
          <p:cNvPicPr>
            <a:picLocks noChangeAspect="1"/>
          </p:cNvPicPr>
          <p:nvPr/>
        </p:nvPicPr>
        <p:blipFill>
          <a:blip r:embed="rId4" cstate="print"/>
          <a:stretch>
            <a:fillRect/>
          </a:stretch>
        </p:blipFill>
        <p:spPr>
          <a:xfrm>
            <a:off x="5776480" y="3971119"/>
            <a:ext cx="3138920" cy="1905000"/>
          </a:xfrm>
          <a:prstGeom prst="rect">
            <a:avLst/>
          </a:prstGeom>
          <a:effectLst>
            <a:softEdge rad="127000"/>
          </a:effectLst>
        </p:spPr>
      </p:pic>
      <p:pic>
        <p:nvPicPr>
          <p:cNvPr id="10" name="Picture 25" descr="npo000020">
            <a:extLst>
              <a:ext uri="{FF2B5EF4-FFF2-40B4-BE49-F238E27FC236}">
                <a16:creationId xmlns:a16="http://schemas.microsoft.com/office/drawing/2014/main" id="{48CFB8B6-27AA-4C65-A092-71B84B7BE8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9358" y="2214665"/>
            <a:ext cx="1922462" cy="1911927"/>
          </a:xfrm>
          <a:prstGeom prst="rect">
            <a:avLst/>
          </a:prstGeom>
          <a:noFill/>
          <a:ln w="9525" algn="ctr">
            <a:solidFill>
              <a:schemeClr val="tx1"/>
            </a:solidFill>
            <a:miter lim="800000"/>
            <a:headEnd/>
            <a:tailEnd/>
          </a:ln>
          <a:effectLst>
            <a:softEdge rad="127000"/>
          </a:effectLst>
          <a:extLst>
            <a:ext uri="{909E8E84-426E-40DD-AFC4-6F175D3DCCD1}">
              <a14:hiddenFill xmlns:a14="http://schemas.microsoft.com/office/drawing/2010/main">
                <a:solidFill>
                  <a:srgbClr val="FFFFFF"/>
                </a:solidFill>
              </a14:hiddenFill>
            </a:ext>
          </a:extLst>
        </p:spPr>
      </p:pic>
      <p:pic>
        <p:nvPicPr>
          <p:cNvPr id="11" name="Picture 19" descr="Untitled-5">
            <a:extLst>
              <a:ext uri="{FF2B5EF4-FFF2-40B4-BE49-F238E27FC236}">
                <a16:creationId xmlns:a16="http://schemas.microsoft.com/office/drawing/2014/main" id="{451561D0-CC5F-4193-BE51-733B982A4B02}"/>
              </a:ext>
            </a:extLst>
          </p:cNvPr>
          <p:cNvPicPr>
            <a:picLocks noChangeAspect="1" noChangeArrowheads="1"/>
          </p:cNvPicPr>
          <p:nvPr/>
        </p:nvPicPr>
        <p:blipFill>
          <a:blip r:embed="rId6" cstate="print">
            <a:lum bright="12000" contrast="13000"/>
          </a:blip>
          <a:srcRect/>
          <a:stretch>
            <a:fillRect/>
          </a:stretch>
        </p:blipFill>
        <p:spPr bwMode="auto">
          <a:xfrm>
            <a:off x="7239000" y="278512"/>
            <a:ext cx="1676400" cy="2209800"/>
          </a:xfrm>
          <a:prstGeom prst="rect">
            <a:avLst/>
          </a:prstGeom>
          <a:noFill/>
          <a:ln>
            <a:noFill/>
          </a:ln>
        </p:spPr>
      </p:pic>
      <p:sp>
        <p:nvSpPr>
          <p:cNvPr id="13" name="Oval 20">
            <a:extLst>
              <a:ext uri="{FF2B5EF4-FFF2-40B4-BE49-F238E27FC236}">
                <a16:creationId xmlns:a16="http://schemas.microsoft.com/office/drawing/2014/main" id="{BA59A2AE-E13A-46EC-825D-E4EC8EE7799E}"/>
              </a:ext>
            </a:extLst>
          </p:cNvPr>
          <p:cNvSpPr>
            <a:spLocks noChangeArrowheads="1"/>
          </p:cNvSpPr>
          <p:nvPr/>
        </p:nvSpPr>
        <p:spPr bwMode="auto">
          <a:xfrm>
            <a:off x="7774543" y="1705579"/>
            <a:ext cx="947964" cy="711024"/>
          </a:xfrm>
          <a:prstGeom prst="ellipse">
            <a:avLst/>
          </a:prstGeom>
          <a:noFill/>
          <a:ln w="12700" cap="sq">
            <a:solidFill>
              <a:srgbClr val="FF0000"/>
            </a:solidFill>
            <a:round/>
            <a:headEnd/>
            <a:tailEnd/>
          </a:ln>
          <a:effectLst/>
        </p:spPr>
        <p:txBody>
          <a:bodyPr wrap="none" anchor="ctr"/>
          <a:lstStyle/>
          <a:p>
            <a:pPr>
              <a:defRPr/>
            </a:pPr>
            <a:endParaRPr lang="en-US">
              <a:latin typeface="Arial" charset="0"/>
            </a:endParaRPr>
          </a:p>
        </p:txBody>
      </p:sp>
    </p:spTree>
    <p:extLst>
      <p:ext uri="{BB962C8B-B14F-4D97-AF65-F5344CB8AC3E}">
        <p14:creationId xmlns:p14="http://schemas.microsoft.com/office/powerpoint/2010/main" val="208801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4F391-2F23-4135-99D6-ED9151B0D364}"/>
              </a:ext>
            </a:extLst>
          </p:cNvPr>
          <p:cNvSpPr>
            <a:spLocks noGrp="1"/>
          </p:cNvSpPr>
          <p:nvPr>
            <p:ph type="title"/>
          </p:nvPr>
        </p:nvSpPr>
        <p:spPr/>
        <p:txBody>
          <a:bodyPr/>
          <a:lstStyle/>
          <a:p>
            <a:pPr algn="ctr"/>
            <a:r>
              <a:rPr lang="en-US" altLang="en-US" sz="4000" dirty="0"/>
              <a:t>Unmarked</a:t>
            </a:r>
            <a:r>
              <a:rPr lang="en-US" altLang="en-US" dirty="0"/>
              <a:t> elevation changes:</a:t>
            </a:r>
            <a:endParaRPr lang="en-US" dirty="0"/>
          </a:p>
        </p:txBody>
      </p:sp>
      <p:sp>
        <p:nvSpPr>
          <p:cNvPr id="3" name="Content Placeholder 2">
            <a:extLst>
              <a:ext uri="{FF2B5EF4-FFF2-40B4-BE49-F238E27FC236}">
                <a16:creationId xmlns:a16="http://schemas.microsoft.com/office/drawing/2014/main" id="{4A0A5C15-981E-44FC-BA0A-DF45FC75B717}"/>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5DAF8C7B-8CEF-4A15-8D75-68D8B5226EC2}"/>
              </a:ext>
            </a:extLst>
          </p:cNvPr>
          <p:cNvSpPr>
            <a:spLocks noGrp="1"/>
          </p:cNvSpPr>
          <p:nvPr>
            <p:ph type="ftr" sz="quarter" idx="11"/>
          </p:nvPr>
        </p:nvSpPr>
        <p:spPr/>
        <p:txBody>
          <a:bodyPr/>
          <a:lstStyle/>
          <a:p>
            <a:r>
              <a:rPr lang="en-US" altLang="en-US" dirty="0"/>
              <a:t>Slips, Trips and Falls</a:t>
            </a:r>
          </a:p>
        </p:txBody>
      </p:sp>
      <p:sp>
        <p:nvSpPr>
          <p:cNvPr id="5" name="Slide Number Placeholder 4">
            <a:extLst>
              <a:ext uri="{FF2B5EF4-FFF2-40B4-BE49-F238E27FC236}">
                <a16:creationId xmlns:a16="http://schemas.microsoft.com/office/drawing/2014/main" id="{2E6D2584-315A-4859-AA7F-341109E787A3}"/>
              </a:ext>
            </a:extLst>
          </p:cNvPr>
          <p:cNvSpPr>
            <a:spLocks noGrp="1"/>
          </p:cNvSpPr>
          <p:nvPr>
            <p:ph type="sldNum" sz="quarter" idx="12"/>
          </p:nvPr>
        </p:nvSpPr>
        <p:spPr/>
        <p:txBody>
          <a:bodyPr/>
          <a:lstStyle/>
          <a:p>
            <a:fld id="{314589B0-DCC1-4A63-B780-494C35F0CF4C}" type="slidenum">
              <a:rPr lang="en-US" altLang="en-US" smtClean="0"/>
              <a:pPr/>
              <a:t>9</a:t>
            </a:fld>
            <a:endParaRPr lang="en-US" altLang="en-US"/>
          </a:p>
        </p:txBody>
      </p:sp>
      <p:grpSp>
        <p:nvGrpSpPr>
          <p:cNvPr id="6" name="Group 5">
            <a:extLst>
              <a:ext uri="{FF2B5EF4-FFF2-40B4-BE49-F238E27FC236}">
                <a16:creationId xmlns:a16="http://schemas.microsoft.com/office/drawing/2014/main" id="{20144D5C-0355-4ADC-9AB9-44DBF2D4F6CF}"/>
              </a:ext>
            </a:extLst>
          </p:cNvPr>
          <p:cNvGrpSpPr/>
          <p:nvPr/>
        </p:nvGrpSpPr>
        <p:grpSpPr>
          <a:xfrm>
            <a:off x="1543050" y="685800"/>
            <a:ext cx="6057900" cy="4986989"/>
            <a:chOff x="529965" y="615156"/>
            <a:chExt cx="6728961" cy="6037328"/>
          </a:xfrm>
        </p:grpSpPr>
        <p:grpSp>
          <p:nvGrpSpPr>
            <p:cNvPr id="7" name="Group 6">
              <a:extLst>
                <a:ext uri="{FF2B5EF4-FFF2-40B4-BE49-F238E27FC236}">
                  <a16:creationId xmlns:a16="http://schemas.microsoft.com/office/drawing/2014/main" id="{E226D37F-A58B-446B-9FBB-96DBA696CF2A}"/>
                </a:ext>
              </a:extLst>
            </p:cNvPr>
            <p:cNvGrpSpPr/>
            <p:nvPr/>
          </p:nvGrpSpPr>
          <p:grpSpPr>
            <a:xfrm>
              <a:off x="529965" y="615156"/>
              <a:ext cx="6728961" cy="6037328"/>
              <a:chOff x="529965" y="358775"/>
              <a:chExt cx="6728961" cy="6037328"/>
            </a:xfrm>
          </p:grpSpPr>
          <p:pic>
            <p:nvPicPr>
              <p:cNvPr id="9" name="Picture 8">
                <a:extLst>
                  <a:ext uri="{FF2B5EF4-FFF2-40B4-BE49-F238E27FC236}">
                    <a16:creationId xmlns:a16="http://schemas.microsoft.com/office/drawing/2014/main" id="{6E7E5F9C-D301-4DEF-A299-28B8440FE9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965" y="1028606"/>
                <a:ext cx="2899849" cy="2095594"/>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5">
                <a:extLst>
                  <a:ext uri="{FF2B5EF4-FFF2-40B4-BE49-F238E27FC236}">
                    <a16:creationId xmlns:a16="http://schemas.microsoft.com/office/drawing/2014/main" id="{7EE8FFC5-54F8-407A-8A58-D6B126606654}"/>
                  </a:ext>
                </a:extLst>
              </p:cNvPr>
              <p:cNvSpPr txBox="1">
                <a:spLocks noChangeArrowheads="1"/>
              </p:cNvSpPr>
              <p:nvPr/>
            </p:nvSpPr>
            <p:spPr bwMode="auto">
              <a:xfrm>
                <a:off x="4348162" y="3121025"/>
                <a:ext cx="2057400" cy="32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85000"/>
                  </a:lnSpc>
                  <a:spcBef>
                    <a:spcPct val="50000"/>
                  </a:spcBef>
                  <a:buClrTx/>
                  <a:buFontTx/>
                  <a:buNone/>
                </a:pPr>
                <a:r>
                  <a:rPr lang="en-US" altLang="en-US" sz="2000" dirty="0">
                    <a:solidFill>
                      <a:schemeClr val="tx1"/>
                    </a:solidFill>
                    <a:latin typeface="Calibri" panose="020F0502020204030204" pitchFamily="34" charset="0"/>
                    <a:cs typeface="Calibri" panose="020F0502020204030204" pitchFamily="34" charset="0"/>
                  </a:rPr>
                  <a:t>Speed bumps</a:t>
                </a:r>
              </a:p>
            </p:txBody>
          </p:sp>
          <p:pic>
            <p:nvPicPr>
              <p:cNvPr id="11" name="Picture 26" descr="npo000030">
                <a:extLst>
                  <a:ext uri="{FF2B5EF4-FFF2-40B4-BE49-F238E27FC236}">
                    <a16:creationId xmlns:a16="http://schemas.microsoft.com/office/drawing/2014/main" id="{ECF01990-041B-4B3D-92D8-2E4A84AC45C2}"/>
                  </a:ext>
                </a:extLst>
              </p:cNvPr>
              <p:cNvPicPr>
                <a:picLocks noChangeAspect="1" noChangeArrowheads="1"/>
              </p:cNvPicPr>
              <p:nvPr/>
            </p:nvPicPr>
            <p:blipFill>
              <a:blip r:embed="rId3">
                <a:lum bright="20000" contrast="24000"/>
                <a:extLst>
                  <a:ext uri="{28A0092B-C50C-407E-A947-70E740481C1C}">
                    <a14:useLocalDpi xmlns:a14="http://schemas.microsoft.com/office/drawing/2010/main" val="0"/>
                  </a:ext>
                </a:extLst>
              </a:blip>
              <a:srcRect r="159"/>
              <a:stretch>
                <a:fillRect/>
              </a:stretch>
            </p:blipFill>
            <p:spPr bwMode="auto">
              <a:xfrm>
                <a:off x="4049382" y="3505200"/>
                <a:ext cx="3209544" cy="2057400"/>
              </a:xfrm>
              <a:prstGeom prst="rect">
                <a:avLst/>
              </a:prstGeom>
              <a:noFill/>
              <a:ln w="9525" algn="ctr">
                <a:solidFill>
                  <a:schemeClr val="tx1"/>
                </a:solidFill>
                <a:miter lim="800000"/>
                <a:headEnd/>
                <a:tailEnd/>
              </a:ln>
              <a:effectLst>
                <a:softEdge rad="127000"/>
              </a:effectLst>
              <a:extLst>
                <a:ext uri="{909E8E84-426E-40DD-AFC4-6F175D3DCCD1}">
                  <a14:hiddenFill xmlns:a14="http://schemas.microsoft.com/office/drawing/2010/main">
                    <a:solidFill>
                      <a:srgbClr val="FFFFFF"/>
                    </a:solidFill>
                  </a14:hiddenFill>
                </a:ext>
              </a:extLst>
            </p:spPr>
          </p:pic>
          <p:sp>
            <p:nvSpPr>
              <p:cNvPr id="12" name="Text Box 28">
                <a:extLst>
                  <a:ext uri="{FF2B5EF4-FFF2-40B4-BE49-F238E27FC236}">
                    <a16:creationId xmlns:a16="http://schemas.microsoft.com/office/drawing/2014/main" id="{A8A3758A-ED04-427A-993D-01C11D276FB2}"/>
                  </a:ext>
                </a:extLst>
              </p:cNvPr>
              <p:cNvSpPr txBox="1">
                <a:spLocks noChangeArrowheads="1"/>
              </p:cNvSpPr>
              <p:nvPr/>
            </p:nvSpPr>
            <p:spPr bwMode="auto">
              <a:xfrm>
                <a:off x="1139566" y="3140075"/>
                <a:ext cx="1524000" cy="32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85000"/>
                  </a:lnSpc>
                  <a:spcBef>
                    <a:spcPct val="50000"/>
                  </a:spcBef>
                  <a:buClrTx/>
                  <a:buFontTx/>
                  <a:buNone/>
                </a:pPr>
                <a:r>
                  <a:rPr lang="en-US" altLang="en-US" sz="2000" dirty="0">
                    <a:solidFill>
                      <a:schemeClr val="tx1"/>
                    </a:solidFill>
                    <a:latin typeface="Calibri" panose="020F0502020204030204" pitchFamily="34" charset="0"/>
                    <a:cs typeface="Calibri" panose="020F0502020204030204" pitchFamily="34" charset="0"/>
                  </a:rPr>
                  <a:t>Curbs</a:t>
                </a:r>
              </a:p>
            </p:txBody>
          </p:sp>
          <p:sp>
            <p:nvSpPr>
              <p:cNvPr id="13" name="Text Box 29">
                <a:extLst>
                  <a:ext uri="{FF2B5EF4-FFF2-40B4-BE49-F238E27FC236}">
                    <a16:creationId xmlns:a16="http://schemas.microsoft.com/office/drawing/2014/main" id="{2C595145-1FD9-4D11-A06B-12B34CD1211F}"/>
                  </a:ext>
                </a:extLst>
              </p:cNvPr>
              <p:cNvSpPr txBox="1">
                <a:spLocks noChangeArrowheads="1"/>
              </p:cNvSpPr>
              <p:nvPr/>
            </p:nvSpPr>
            <p:spPr bwMode="auto">
              <a:xfrm>
                <a:off x="4511675" y="5754688"/>
                <a:ext cx="2286000" cy="6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algn="ctr" eaLnBrk="1" hangingPunct="1">
                  <a:lnSpc>
                    <a:spcPct val="85000"/>
                  </a:lnSpc>
                  <a:spcBef>
                    <a:spcPct val="0"/>
                  </a:spcBef>
                  <a:buClrTx/>
                  <a:buFontTx/>
                  <a:buNone/>
                </a:pPr>
                <a:r>
                  <a:rPr lang="en-US" altLang="en-US" sz="2000" dirty="0">
                    <a:solidFill>
                      <a:schemeClr val="tx1"/>
                    </a:solidFill>
                    <a:latin typeface="Calibri" panose="020F0502020204030204" pitchFamily="34" charset="0"/>
                    <a:cs typeface="Calibri" panose="020F0502020204030204" pitchFamily="34" charset="0"/>
                  </a:rPr>
                  <a:t>Wheelchair    accessible ramp</a:t>
                </a:r>
              </a:p>
            </p:txBody>
          </p:sp>
          <p:sp>
            <p:nvSpPr>
              <p:cNvPr id="14" name="Rectangle 3">
                <a:extLst>
                  <a:ext uri="{FF2B5EF4-FFF2-40B4-BE49-F238E27FC236}">
                    <a16:creationId xmlns:a16="http://schemas.microsoft.com/office/drawing/2014/main" id="{5A30E6F6-381C-4E8E-86F0-AA627FA7FFEC}"/>
                  </a:ext>
                </a:extLst>
              </p:cNvPr>
              <p:cNvSpPr>
                <a:spLocks noChangeArrowheads="1"/>
              </p:cNvSpPr>
              <p:nvPr/>
            </p:nvSpPr>
            <p:spPr bwMode="auto">
              <a:xfrm>
                <a:off x="838200" y="358775"/>
                <a:ext cx="6172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lnSpc>
                    <a:spcPct val="90000"/>
                  </a:lnSpc>
                  <a:spcBef>
                    <a:spcPct val="0"/>
                  </a:spcBef>
                  <a:buClrTx/>
                  <a:buSzPct val="90000"/>
                  <a:buFontTx/>
                  <a:buNone/>
                </a:pPr>
                <a:endParaRPr lang="en-US" altLang="en-US" sz="3200" dirty="0">
                  <a:solidFill>
                    <a:srgbClr val="FFD7AF"/>
                  </a:solidFill>
                  <a:latin typeface="Arial" pitchFamily="34" charset="0"/>
                </a:endParaRPr>
              </a:p>
            </p:txBody>
          </p:sp>
          <p:pic>
            <p:nvPicPr>
              <p:cNvPr id="15" name="Picture 14">
                <a:extLst>
                  <a:ext uri="{FF2B5EF4-FFF2-40B4-BE49-F238E27FC236}">
                    <a16:creationId xmlns:a16="http://schemas.microsoft.com/office/drawing/2014/main" id="{005B28C5-2CFD-4F06-BA13-4291904005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321" y="3532094"/>
                <a:ext cx="2818493" cy="2030506"/>
              </a:xfrm>
              <a:prstGeom prst="rect">
                <a:avLst/>
              </a:prstGeom>
              <a:effectLst>
                <a:softEdge rad="127000"/>
              </a:effectLst>
            </p:spPr>
          </p:pic>
          <p:sp>
            <p:nvSpPr>
              <p:cNvPr id="16" name="TextBox 2">
                <a:extLst>
                  <a:ext uri="{FF2B5EF4-FFF2-40B4-BE49-F238E27FC236}">
                    <a16:creationId xmlns:a16="http://schemas.microsoft.com/office/drawing/2014/main" id="{41CA7368-6D01-4026-B952-7A56497CEEEF}"/>
                  </a:ext>
                </a:extLst>
              </p:cNvPr>
              <p:cNvSpPr txBox="1">
                <a:spLocks noChangeArrowheads="1"/>
              </p:cNvSpPr>
              <p:nvPr/>
            </p:nvSpPr>
            <p:spPr bwMode="auto">
              <a:xfrm>
                <a:off x="987165" y="5754688"/>
                <a:ext cx="2286000" cy="48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EA6D1F"/>
                  </a:buClr>
                  <a:buFont typeface="Wingdings" pitchFamily="2" charset="2"/>
                  <a:buChar char="§"/>
                  <a:defRPr sz="2800">
                    <a:solidFill>
                      <a:srgbClr val="002060"/>
                    </a:solidFill>
                    <a:latin typeface="Articulate"/>
                  </a:defRPr>
                </a:lvl1pPr>
                <a:lvl2pPr marL="742950" indent="-285750" eaLnBrk="0" hangingPunct="0">
                  <a:spcBef>
                    <a:spcPct val="20000"/>
                  </a:spcBef>
                  <a:buClr>
                    <a:srgbClr val="EA6D1F"/>
                  </a:buClr>
                  <a:buChar char="–"/>
                  <a:defRPr sz="2400">
                    <a:solidFill>
                      <a:srgbClr val="002060"/>
                    </a:solidFill>
                    <a:latin typeface="Articulate"/>
                  </a:defRPr>
                </a:lvl2pPr>
                <a:lvl3pPr marL="1143000" indent="-228600" eaLnBrk="0" hangingPunct="0">
                  <a:spcBef>
                    <a:spcPct val="20000"/>
                  </a:spcBef>
                  <a:buClr>
                    <a:srgbClr val="EA6D1F"/>
                  </a:buClr>
                  <a:buChar char="•"/>
                  <a:defRPr sz="2000">
                    <a:solidFill>
                      <a:srgbClr val="002060"/>
                    </a:solidFill>
                    <a:latin typeface="Articulate"/>
                  </a:defRPr>
                </a:lvl3pPr>
                <a:lvl4pPr marL="1600200" indent="-228600" eaLnBrk="0" hangingPunct="0">
                  <a:spcBef>
                    <a:spcPct val="20000"/>
                  </a:spcBef>
                  <a:buClr>
                    <a:srgbClr val="EA6D1F"/>
                  </a:buClr>
                  <a:buChar char="–"/>
                  <a:defRPr>
                    <a:solidFill>
                      <a:srgbClr val="002060"/>
                    </a:solidFill>
                    <a:latin typeface="Articulate"/>
                  </a:defRPr>
                </a:lvl4pPr>
                <a:lvl5pPr marL="2057400" indent="-228600" eaLnBrk="0" hangingPunct="0">
                  <a:spcBef>
                    <a:spcPct val="20000"/>
                  </a:spcBef>
                  <a:buClr>
                    <a:srgbClr val="EA6D1F"/>
                  </a:buClr>
                  <a:buChar char="»"/>
                  <a:defRPr>
                    <a:solidFill>
                      <a:srgbClr val="002060"/>
                    </a:solidFill>
                    <a:latin typeface="Articulate"/>
                  </a:defRPr>
                </a:lvl5pPr>
                <a:lvl6pPr marL="2514600" indent="-228600" eaLnBrk="0" fontAlgn="base" hangingPunct="0">
                  <a:spcBef>
                    <a:spcPct val="20000"/>
                  </a:spcBef>
                  <a:spcAft>
                    <a:spcPct val="0"/>
                  </a:spcAft>
                  <a:buClr>
                    <a:srgbClr val="EA6D1F"/>
                  </a:buClr>
                  <a:buChar char="»"/>
                  <a:defRPr>
                    <a:solidFill>
                      <a:srgbClr val="002060"/>
                    </a:solidFill>
                    <a:latin typeface="Articulate"/>
                  </a:defRPr>
                </a:lvl6pPr>
                <a:lvl7pPr marL="2971800" indent="-228600" eaLnBrk="0" fontAlgn="base" hangingPunct="0">
                  <a:spcBef>
                    <a:spcPct val="20000"/>
                  </a:spcBef>
                  <a:spcAft>
                    <a:spcPct val="0"/>
                  </a:spcAft>
                  <a:buClr>
                    <a:srgbClr val="EA6D1F"/>
                  </a:buClr>
                  <a:buChar char="»"/>
                  <a:defRPr>
                    <a:solidFill>
                      <a:srgbClr val="002060"/>
                    </a:solidFill>
                    <a:latin typeface="Articulate"/>
                  </a:defRPr>
                </a:lvl7pPr>
                <a:lvl8pPr marL="3429000" indent="-228600" eaLnBrk="0" fontAlgn="base" hangingPunct="0">
                  <a:spcBef>
                    <a:spcPct val="20000"/>
                  </a:spcBef>
                  <a:spcAft>
                    <a:spcPct val="0"/>
                  </a:spcAft>
                  <a:buClr>
                    <a:srgbClr val="EA6D1F"/>
                  </a:buClr>
                  <a:buChar char="»"/>
                  <a:defRPr>
                    <a:solidFill>
                      <a:srgbClr val="002060"/>
                    </a:solidFill>
                    <a:latin typeface="Articulate"/>
                  </a:defRPr>
                </a:lvl8pPr>
                <a:lvl9pPr marL="3886200" indent="-228600" eaLnBrk="0" fontAlgn="base" hangingPunct="0">
                  <a:spcBef>
                    <a:spcPct val="20000"/>
                  </a:spcBef>
                  <a:spcAft>
                    <a:spcPct val="0"/>
                  </a:spcAft>
                  <a:buClr>
                    <a:srgbClr val="EA6D1F"/>
                  </a:buClr>
                  <a:buChar char="»"/>
                  <a:defRPr>
                    <a:solidFill>
                      <a:srgbClr val="002060"/>
                    </a:solidFill>
                    <a:latin typeface="Articulate"/>
                  </a:defRPr>
                </a:lvl9pPr>
              </a:lstStyle>
              <a:p>
                <a:pPr eaLnBrk="1" hangingPunct="1">
                  <a:spcBef>
                    <a:spcPct val="0"/>
                  </a:spcBef>
                  <a:buClrTx/>
                  <a:buFontTx/>
                  <a:buNone/>
                </a:pPr>
                <a:r>
                  <a:rPr lang="en-US" altLang="en-US" sz="1800" dirty="0">
                    <a:solidFill>
                      <a:schemeClr val="tx1"/>
                    </a:solidFill>
                    <a:latin typeface="Calibri" panose="020F0502020204030204" pitchFamily="34" charset="0"/>
                    <a:cs typeface="Calibri" panose="020F0502020204030204" pitchFamily="34" charset="0"/>
                  </a:rPr>
                  <a:t>Uneven </a:t>
                </a:r>
                <a:r>
                  <a:rPr lang="en-US" altLang="en-US" sz="2000" dirty="0">
                    <a:solidFill>
                      <a:schemeClr val="tx1"/>
                    </a:solidFill>
                    <a:latin typeface="Calibri" panose="020F0502020204030204" pitchFamily="34" charset="0"/>
                    <a:cs typeface="Calibri" panose="020F0502020204030204" pitchFamily="34" charset="0"/>
                  </a:rPr>
                  <a:t>surfaces</a:t>
                </a:r>
              </a:p>
            </p:txBody>
          </p:sp>
        </p:grpSp>
        <p:pic>
          <p:nvPicPr>
            <p:cNvPr id="8" name="Picture 2" descr="http://kereta.info/wp-content/uploads/2009/01/speedbump_street.jpg">
              <a:extLst>
                <a:ext uri="{FF2B5EF4-FFF2-40B4-BE49-F238E27FC236}">
                  <a16:creationId xmlns:a16="http://schemas.microsoft.com/office/drawing/2014/main" id="{2BC7A308-19C4-4987-9F94-F1C5CF0B859D}"/>
                </a:ext>
              </a:extLst>
            </p:cNvPr>
            <p:cNvPicPr>
              <a:picLocks noChangeAspect="1" noChangeArrowheads="1"/>
            </p:cNvPicPr>
            <p:nvPr/>
          </p:nvPicPr>
          <p:blipFill>
            <a:blip r:embed="rId5" cstate="print"/>
            <a:srcRect/>
            <a:stretch>
              <a:fillRect/>
            </a:stretch>
          </p:blipFill>
          <p:spPr bwMode="auto">
            <a:xfrm>
              <a:off x="4148373" y="1247263"/>
              <a:ext cx="2862027" cy="2029181"/>
            </a:xfrm>
            <a:prstGeom prst="rect">
              <a:avLst/>
            </a:prstGeom>
            <a:noFill/>
            <a:effectLst>
              <a:softEdge rad="63500"/>
            </a:effectLst>
          </p:spPr>
        </p:pic>
      </p:grpSp>
    </p:spTree>
    <p:extLst>
      <p:ext uri="{BB962C8B-B14F-4D97-AF65-F5344CB8AC3E}">
        <p14:creationId xmlns:p14="http://schemas.microsoft.com/office/powerpoint/2010/main" val="1288684637"/>
      </p:ext>
    </p:extLst>
  </p:cSld>
  <p:clrMapOvr>
    <a:masterClrMapping/>
  </p:clrMapOvr>
</p:sld>
</file>

<file path=ppt/theme/theme1.xml><?xml version="1.0" encoding="utf-8"?>
<a:theme xmlns:a="http://schemas.openxmlformats.org/drawingml/2006/main" name="Level design template">
  <a:themeElements>
    <a:clrScheme name="Washington Retail Color Palette">
      <a:dk1>
        <a:sysClr val="windowText" lastClr="000000"/>
      </a:dk1>
      <a:lt1>
        <a:sysClr val="window" lastClr="FFFFFF"/>
      </a:lt1>
      <a:dk2>
        <a:srgbClr val="D79133"/>
      </a:dk2>
      <a:lt2>
        <a:srgbClr val="757679"/>
      </a:lt2>
      <a:accent1>
        <a:srgbClr val="D79133"/>
      </a:accent1>
      <a:accent2>
        <a:srgbClr val="00C0AA"/>
      </a:accent2>
      <a:accent3>
        <a:srgbClr val="757679"/>
      </a:accent3>
      <a:accent4>
        <a:srgbClr val="E4E5E6"/>
      </a:accent4>
      <a:accent5>
        <a:srgbClr val="00C0AA"/>
      </a:accent5>
      <a:accent6>
        <a:srgbClr val="D79133"/>
      </a:accent6>
      <a:hlink>
        <a:srgbClr val="0000FF"/>
      </a:hlink>
      <a:folHlink>
        <a:srgbClr val="800080"/>
      </a:folHlink>
    </a:clrScheme>
    <a:fontScheme name="Office Them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Office Them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Office Them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Office Them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Office Them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Template" id="{13A49720-6868-42D9-A2BE-82F83CAB3DD8}" vid="{5651EF42-59F1-4285-9D76-4D62B00B0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RS-PowerPoint-Master-Template</Template>
  <TotalTime>71</TotalTime>
  <Words>893</Words>
  <Application>Microsoft Office PowerPoint</Application>
  <PresentationFormat>On-screen Show (4:3)</PresentationFormat>
  <Paragraphs>151</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Garamond</vt:lpstr>
      <vt:lpstr>Verdana</vt:lpstr>
      <vt:lpstr>Wingdings</vt:lpstr>
      <vt:lpstr>Wingdings 2</vt:lpstr>
      <vt:lpstr>Level design template</vt:lpstr>
      <vt:lpstr>Slips, Trips and Falls</vt:lpstr>
      <vt:lpstr>Slips, trips, and falls are costly</vt:lpstr>
      <vt:lpstr>Injuries from slips, trips, and falls</vt:lpstr>
      <vt:lpstr>Definitions</vt:lpstr>
      <vt:lpstr>Two types of falls:</vt:lpstr>
      <vt:lpstr>Some common causes of  slips include the following:</vt:lpstr>
      <vt:lpstr>Causes of slips</vt:lpstr>
      <vt:lpstr>Some common causes of trips include:</vt:lpstr>
      <vt:lpstr>Unmarked elevation changes:</vt:lpstr>
      <vt:lpstr>Your Physical Condition</vt:lpstr>
      <vt:lpstr>Human Behavior</vt:lpstr>
      <vt:lpstr>Maintaining Work Areas: Housekeeping</vt:lpstr>
      <vt:lpstr>Safer Walking Practices</vt:lpstr>
      <vt:lpstr>Wearing Proper Shoes</vt:lpstr>
      <vt:lpstr>Falling Properly</vt:lpstr>
      <vt:lpstr>How about a little safety fun?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Slips, Trips and Falls</dc:title>
  <dc:creator>Dylan Ferro</dc:creator>
  <cp:lastModifiedBy>Rick Means</cp:lastModifiedBy>
  <cp:revision>11</cp:revision>
  <cp:lastPrinted>1601-01-01T00:00:00Z</cp:lastPrinted>
  <dcterms:created xsi:type="dcterms:W3CDTF">2019-09-25T21:50:29Z</dcterms:created>
  <dcterms:modified xsi:type="dcterms:W3CDTF">2019-09-30T15:33:56Z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TC102037781033</vt:lpwstr>
  </property>
</Properties>
</file>